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8" r:id="rId5"/>
    <p:sldId id="260" r:id="rId6"/>
    <p:sldId id="262" r:id="rId7"/>
    <p:sldId id="263" r:id="rId8"/>
    <p:sldId id="264" r:id="rId9"/>
    <p:sldId id="265" r:id="rId10"/>
    <p:sldId id="261" r:id="rId11"/>
    <p:sldId id="266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D435B17-2CA1-44CA-8733-2B4ECA257F66}">
          <p14:sldIdLst>
            <p14:sldId id="256"/>
            <p14:sldId id="258"/>
            <p14:sldId id="259"/>
            <p14:sldId id="268"/>
            <p14:sldId id="260"/>
            <p14:sldId id="262"/>
            <p14:sldId id="263"/>
            <p14:sldId id="264"/>
            <p14:sldId id="265"/>
            <p14:sldId id="261"/>
            <p14:sldId id="266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21AF"/>
    <a:srgbClr val="5F2AA6"/>
    <a:srgbClr val="5F259F"/>
    <a:srgbClr val="5C27A9"/>
    <a:srgbClr val="9966FF"/>
    <a:srgbClr val="682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2B082-147E-4A14-836F-C8D0B9870ED7}" v="338" dt="2025-05-27T09:26:05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37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Revenue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9966FF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FY19-20</c:v>
                </c:pt>
                <c:pt idx="1">
                  <c:v>FY20-21</c:v>
                </c:pt>
                <c:pt idx="2">
                  <c:v>FY21-22</c:v>
                </c:pt>
                <c:pt idx="3">
                  <c:v>FY22-23</c:v>
                </c:pt>
                <c:pt idx="4">
                  <c:v>FY23-24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427</c:v>
                </c:pt>
                <c:pt idx="1">
                  <c:v>726</c:v>
                </c:pt>
                <c:pt idx="2">
                  <c:v>1693</c:v>
                </c:pt>
                <c:pt idx="3">
                  <c:v>3085</c:v>
                </c:pt>
                <c:pt idx="4">
                  <c:v>5725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F2-4279-9DCF-78C5B98363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836448"/>
        <c:axId val="3583788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YoY Growth</c:v>
                </c:pt>
              </c:strCache>
            </c:strRef>
          </c:tx>
          <c:spPr>
            <a:ln w="28575" cap="rnd">
              <a:solidFill>
                <a:srgbClr val="5C27A9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FY19-20</c:v>
                </c:pt>
                <c:pt idx="1">
                  <c:v>FY20-21</c:v>
                </c:pt>
                <c:pt idx="2">
                  <c:v>FY21-22</c:v>
                </c:pt>
                <c:pt idx="3">
                  <c:v>FY22-23</c:v>
                </c:pt>
                <c:pt idx="4">
                  <c:v>FY23-24</c:v>
                </c:pt>
              </c:strCache>
            </c:strRef>
          </c:cat>
          <c:val>
            <c:numRef>
              <c:f>Sheet1!$C$2:$C$6</c:f>
              <c:numCache>
                <c:formatCode>0.0%</c:formatCode>
                <c:ptCount val="5"/>
                <c:pt idx="0">
                  <c:v>0</c:v>
                </c:pt>
                <c:pt idx="1">
                  <c:v>0.7</c:v>
                </c:pt>
                <c:pt idx="2">
                  <c:v>1.333</c:v>
                </c:pt>
                <c:pt idx="3">
                  <c:v>0.82299999999999995</c:v>
                </c:pt>
                <c:pt idx="4">
                  <c:v>0.85599999999999998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F2-4279-9DCF-78C5B98363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847408"/>
        <c:axId val="1483821712"/>
      </c:lineChart>
      <c:catAx>
        <c:axId val="3583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837888"/>
        <c:crosses val="autoZero"/>
        <c:auto val="1"/>
        <c:lblAlgn val="ctr"/>
        <c:lblOffset val="100"/>
        <c:noMultiLvlLbl val="0"/>
      </c:catAx>
      <c:valAx>
        <c:axId val="3583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836448"/>
        <c:crosses val="autoZero"/>
        <c:crossBetween val="between"/>
      </c:valAx>
      <c:valAx>
        <c:axId val="1483821712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847408"/>
        <c:crosses val="max"/>
        <c:crossBetween val="between"/>
      </c:valAx>
      <c:catAx>
        <c:axId val="1140847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838217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Total</a:t>
            </a:r>
            <a:r>
              <a:rPr lang="en-IN" baseline="0" dirty="0"/>
              <a:t> Payment Volume Growth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 (in Mns)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45748</c:v>
                </c:pt>
                <c:pt idx="1">
                  <c:v>45717</c:v>
                </c:pt>
                <c:pt idx="2">
                  <c:v>45689</c:v>
                </c:pt>
                <c:pt idx="3">
                  <c:v>45658</c:v>
                </c:pt>
                <c:pt idx="4">
                  <c:v>45627</c:v>
                </c:pt>
                <c:pt idx="5">
                  <c:v>45597</c:v>
                </c:pt>
                <c:pt idx="6">
                  <c:v>45566</c:v>
                </c:pt>
                <c:pt idx="7">
                  <c:v>45536</c:v>
                </c:pt>
                <c:pt idx="8">
                  <c:v>45505</c:v>
                </c:pt>
                <c:pt idx="9">
                  <c:v>45474</c:v>
                </c:pt>
                <c:pt idx="10">
                  <c:v>45444</c:v>
                </c:pt>
                <c:pt idx="11">
                  <c:v>45413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8362.31</c:v>
                </c:pt>
                <c:pt idx="1">
                  <c:v>8647.7800000000007</c:v>
                </c:pt>
                <c:pt idx="2">
                  <c:v>7656.4</c:v>
                </c:pt>
                <c:pt idx="3">
                  <c:v>8102.44</c:v>
                </c:pt>
                <c:pt idx="4">
                  <c:v>7984.05</c:v>
                </c:pt>
                <c:pt idx="5">
                  <c:v>7401.93</c:v>
                </c:pt>
                <c:pt idx="6">
                  <c:v>7905.54</c:v>
                </c:pt>
                <c:pt idx="7">
                  <c:v>7221.22</c:v>
                </c:pt>
                <c:pt idx="8">
                  <c:v>7236.49</c:v>
                </c:pt>
                <c:pt idx="9">
                  <c:v>6983.97</c:v>
                </c:pt>
                <c:pt idx="10">
                  <c:v>6716.09</c:v>
                </c:pt>
                <c:pt idx="11">
                  <c:v>6831.92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B1-42B7-87DD-933F794C0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8162687"/>
        <c:axId val="1649455695"/>
      </c:line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Value (in Cr.)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45748</c:v>
                </c:pt>
                <c:pt idx="1">
                  <c:v>45717</c:v>
                </c:pt>
                <c:pt idx="2">
                  <c:v>45689</c:v>
                </c:pt>
                <c:pt idx="3">
                  <c:v>45658</c:v>
                </c:pt>
                <c:pt idx="4">
                  <c:v>45627</c:v>
                </c:pt>
                <c:pt idx="5">
                  <c:v>45597</c:v>
                </c:pt>
                <c:pt idx="6">
                  <c:v>45566</c:v>
                </c:pt>
                <c:pt idx="7">
                  <c:v>45536</c:v>
                </c:pt>
                <c:pt idx="8">
                  <c:v>45505</c:v>
                </c:pt>
                <c:pt idx="9">
                  <c:v>45474</c:v>
                </c:pt>
                <c:pt idx="10">
                  <c:v>45444</c:v>
                </c:pt>
                <c:pt idx="11">
                  <c:v>45413</c:v>
                </c:pt>
              </c:numCache>
            </c:numRef>
          </c:cat>
          <c:val>
            <c:numRef>
              <c:f>Sheet1!$C$2:$C$13</c:f>
              <c:numCache>
                <c:formatCode>#,##0.00</c:formatCode>
                <c:ptCount val="12"/>
                <c:pt idx="0">
                  <c:v>1205047.3</c:v>
                </c:pt>
                <c:pt idx="1">
                  <c:v>1257075.54</c:v>
                </c:pt>
                <c:pt idx="2">
                  <c:v>1118963.81</c:v>
                </c:pt>
                <c:pt idx="3">
                  <c:v>1191303.98</c:v>
                </c:pt>
                <c:pt idx="4">
                  <c:v>1176300.32</c:v>
                </c:pt>
                <c:pt idx="5">
                  <c:v>1088635.03</c:v>
                </c:pt>
                <c:pt idx="6">
                  <c:v>1169290.03</c:v>
                </c:pt>
                <c:pt idx="7">
                  <c:v>1030871</c:v>
                </c:pt>
                <c:pt idx="8">
                  <c:v>1033264.34</c:v>
                </c:pt>
                <c:pt idx="9">
                  <c:v>1028799.39</c:v>
                </c:pt>
                <c:pt idx="10">
                  <c:v>1009064.99</c:v>
                </c:pt>
                <c:pt idx="11" formatCode="General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B1-42B7-87DD-933F794C0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2617776"/>
        <c:axId val="1482612496"/>
      </c:lineChart>
      <c:dateAx>
        <c:axId val="1038162687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455695"/>
        <c:crosses val="autoZero"/>
        <c:auto val="1"/>
        <c:lblOffset val="100"/>
        <c:baseTimeUnit val="months"/>
      </c:dateAx>
      <c:valAx>
        <c:axId val="1649455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8162687"/>
        <c:crosses val="autoZero"/>
        <c:crossBetween val="between"/>
      </c:valAx>
      <c:valAx>
        <c:axId val="1482612496"/>
        <c:scaling>
          <c:orientation val="minMax"/>
        </c:scaling>
        <c:delete val="0"/>
        <c:axPos val="r"/>
        <c:numFmt formatCode="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2617776"/>
        <c:crosses val="max"/>
        <c:crossBetween val="between"/>
      </c:valAx>
      <c:dateAx>
        <c:axId val="1482617776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1482612496"/>
        <c:crosses val="autoZero"/>
        <c:auto val="1"/>
        <c:lblOffset val="100"/>
        <c:baseTimeUnit val="months"/>
        <c:majorUnit val="1"/>
        <c:minorUnit val="1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Debt</a:t>
            </a:r>
            <a:r>
              <a:rPr lang="en-US" baseline="0" dirty="0"/>
              <a:t> - to - Equity (in Cr.)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</c:v>
                </c:pt>
              </c:strCache>
            </c:strRef>
          </c:tx>
          <c:spPr>
            <a:solidFill>
              <a:srgbClr val="5C27A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FY22-23</c:v>
                </c:pt>
                <c:pt idx="1">
                  <c:v>FY23-24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4322</c:v>
                </c:pt>
                <c:pt idx="1">
                  <c:v>3256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46-4D6F-AB8C-B14F02A926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Equity</c:v>
                </c:pt>
              </c:strCache>
            </c:strRef>
          </c:tx>
          <c:spPr>
            <a:solidFill>
              <a:srgbClr val="9966FF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FY22-23</c:v>
                </c:pt>
                <c:pt idx="1">
                  <c:v>FY23-24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7518</c:v>
                </c:pt>
                <c:pt idx="1">
                  <c:v>9455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346-4D6F-AB8C-B14F02A926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29266271"/>
        <c:axId val="829272031"/>
      </c:barChart>
      <c:catAx>
        <c:axId val="8292662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9272031"/>
        <c:crosses val="autoZero"/>
        <c:auto val="1"/>
        <c:lblAlgn val="ctr"/>
        <c:lblOffset val="100"/>
        <c:noMultiLvlLbl val="0"/>
      </c:catAx>
      <c:valAx>
        <c:axId val="829272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9266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Net Profit Margin</c:v>
                </c:pt>
              </c:strCache>
            </c:strRef>
          </c:tx>
          <c:spPr>
            <a:ln w="41275" cap="rnd">
              <a:solidFill>
                <a:srgbClr val="5F2AA6"/>
              </a:solidFill>
              <a:round/>
            </a:ln>
            <a:effectLst/>
          </c:spPr>
          <c:marker>
            <c:symbol val="none"/>
          </c:marker>
          <c:cat>
            <c:strRef>
              <c:f>Sheet1!$A$2:$A$3</c:f>
              <c:strCache>
                <c:ptCount val="2"/>
                <c:pt idx="0">
                  <c:v>FY22-23</c:v>
                </c:pt>
                <c:pt idx="1">
                  <c:v>FY23-24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-0.95899999999999996</c:v>
                </c:pt>
                <c:pt idx="1">
                  <c:v>-0.39400000000000002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09-406A-A9E7-AB5B89A80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9265311"/>
        <c:axId val="829268191"/>
      </c:lineChart>
      <c:catAx>
        <c:axId val="829265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9268191"/>
        <c:crosses val="autoZero"/>
        <c:auto val="1"/>
        <c:lblAlgn val="ctr"/>
        <c:lblOffset val="100"/>
        <c:noMultiLvlLbl val="0"/>
      </c:catAx>
      <c:valAx>
        <c:axId val="829268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9265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603752377153884"/>
          <c:y val="0.16608278964158618"/>
          <c:w val="0.70757359961644339"/>
          <c:h val="0.703067336920173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UPI Market 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B50-4F3C-95A5-3FF2B6B471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C31-4B19-9166-216831A72E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C31-4B19-9166-216831A72E3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C31-4B19-9166-216831A72E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PhonePe</c:v>
                </c:pt>
                <c:pt idx="1">
                  <c:v>Google Pay</c:v>
                </c:pt>
                <c:pt idx="2">
                  <c:v>Paytm</c:v>
                </c:pt>
                <c:pt idx="3">
                  <c:v>Navi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0.47699999999999998</c:v>
                </c:pt>
                <c:pt idx="1">
                  <c:v>0.36699999999999999</c:v>
                </c:pt>
                <c:pt idx="2">
                  <c:v>6.8699999999999997E-2</c:v>
                </c:pt>
                <c:pt idx="3">
                  <c:v>1.2E-2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50-4F3C-95A5-3FF2B6B471E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3511742932949"/>
          <c:y val="4.79555636949950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Monthly Transactions (in Billions)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PhonePe</c:v>
                </c:pt>
                <c:pt idx="1">
                  <c:v>Google Pay</c:v>
                </c:pt>
                <c:pt idx="2">
                  <c:v>Paytm</c:v>
                </c:pt>
                <c:pt idx="3">
                  <c:v>Navi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7.98</c:v>
                </c:pt>
                <c:pt idx="1">
                  <c:v>6.1</c:v>
                </c:pt>
                <c:pt idx="2">
                  <c:v>1.1499999999999999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3D-41F0-89B3-9F7546F017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22157903"/>
        <c:axId val="127840975"/>
      </c:barChart>
      <c:catAx>
        <c:axId val="122157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40975"/>
        <c:crosses val="autoZero"/>
        <c:auto val="1"/>
        <c:lblAlgn val="ctr"/>
        <c:lblOffset val="100"/>
        <c:noMultiLvlLbl val="0"/>
      </c:catAx>
      <c:valAx>
        <c:axId val="1278409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2157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2293388405788361"/>
          <c:y val="3.84295849302232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Transaction Value (₹ Cr)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PhonePe</c:v>
                </c:pt>
                <c:pt idx="1">
                  <c:v>Google Pay</c:v>
                </c:pt>
                <c:pt idx="2">
                  <c:v>Paytm</c:v>
                </c:pt>
                <c:pt idx="3">
                  <c:v>Navi</c:v>
                </c:pt>
              </c:strCache>
            </c:strRef>
          </c:cat>
          <c:val>
            <c:numRef>
              <c:f>Sheet1!$B$2:$B$5</c:f>
              <c:numCache>
                <c:formatCode>"₹"#,##0_);[Red]\("₹"#,##0\)</c:formatCode>
                <c:ptCount val="4"/>
                <c:pt idx="0">
                  <c:v>11760</c:v>
                </c:pt>
                <c:pt idx="1">
                  <c:v>8220</c:v>
                </c:pt>
                <c:pt idx="2">
                  <c:v>1250</c:v>
                </c:pt>
                <c:pt idx="3">
                  <c:v>11317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5F-4AF7-A283-7DB21E9EA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5751055"/>
        <c:axId val="615760655"/>
      </c:lineChart>
      <c:catAx>
        <c:axId val="615751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760655"/>
        <c:crosses val="autoZero"/>
        <c:auto val="1"/>
        <c:lblAlgn val="ctr"/>
        <c:lblOffset val="100"/>
        <c:noMultiLvlLbl val="0"/>
      </c:catAx>
      <c:valAx>
        <c:axId val="615760655"/>
        <c:scaling>
          <c:orientation val="minMax"/>
        </c:scaling>
        <c:delete val="0"/>
        <c:axPos val="l"/>
        <c:numFmt formatCode="&quot;₹&quot;#,##0_);[Red]\(&quot;₹&quot;#,##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751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9604EF-DDF2-4B07-8124-D4851DAD6F5C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5E0AD3B-A5D1-4BFC-A3BE-06BB3FA4F9BE}">
      <dgm:prSet phldrT="[Text]" custT="1"/>
      <dgm:spPr>
        <a:solidFill>
          <a:srgbClr val="7221AF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u="sng" dirty="0">
              <a:latin typeface="Arial" panose="020B0604020202020204" pitchFamily="34" charset="0"/>
              <a:cs typeface="Arial" panose="020B0604020202020204" pitchFamily="34" charset="0"/>
            </a:rPr>
            <a:t>Market Size &amp; Growth:</a:t>
          </a:r>
          <a:endParaRPr lang="en-US" sz="1600" u="sng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$310 Billion Market (2024)</a:t>
          </a:r>
        </a:p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20% CAGR, to $1.2 Trillion by 2030 (NITI Aayog)</a:t>
          </a:r>
        </a:p>
        <a:p>
          <a:pPr>
            <a:buFont typeface="Arial" panose="020B0604020202020204" pitchFamily="34" charset="0"/>
            <a:buChar char="•"/>
          </a:pP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Drivers:</a:t>
          </a: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Digital India push, UPI adoption, young demographic.</a:t>
          </a:r>
          <a:endParaRPr lang="en-IN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807979-FC2A-4166-975E-F4DB5EC9E30C}" type="parTrans" cxnId="{9CDA4216-0823-4602-B521-DEE9DF2AAC2D}">
      <dgm:prSet/>
      <dgm:spPr/>
      <dgm:t>
        <a:bodyPr/>
        <a:lstStyle/>
        <a:p>
          <a:endParaRPr lang="en-IN"/>
        </a:p>
      </dgm:t>
    </dgm:pt>
    <dgm:pt modelId="{B476540C-B4DB-40E1-BF63-DC3733DC8BA4}" type="sibTrans" cxnId="{9CDA4216-0823-4602-B521-DEE9DF2AAC2D}">
      <dgm:prSet/>
      <dgm:spPr/>
      <dgm:t>
        <a:bodyPr/>
        <a:lstStyle/>
        <a:p>
          <a:endParaRPr lang="en-IN"/>
        </a:p>
      </dgm:t>
    </dgm:pt>
    <dgm:pt modelId="{60749256-D3EA-49A8-A23F-EC420DC239DE}">
      <dgm:prSet phldrT="[Text]" custT="1"/>
      <dgm:spPr>
        <a:solidFill>
          <a:srgbClr val="7221AF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Key Players &amp; Competitive Landscape:</a:t>
          </a:r>
          <a:endParaRPr lang="en-IN" sz="1400" u="sng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IN" sz="1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Payments:</a:t>
          </a:r>
          <a:r>
            <a:rPr lang="en-I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PhonePe (47%), Google Pay (37%), Paytm (7%)</a:t>
          </a:r>
        </a:p>
        <a:p>
          <a:pPr>
            <a:buFont typeface="Arial" panose="020B0604020202020204" pitchFamily="34" charset="0"/>
            <a:buChar char="•"/>
          </a:pPr>
          <a:r>
            <a:rPr lang="en-IN" sz="1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Lending:</a:t>
          </a:r>
          <a:r>
            <a:rPr lang="en-I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NBFCs &amp; Digital Lenders (e.g., Paytm, Navi, Policybazaar)</a:t>
          </a:r>
        </a:p>
        <a:p>
          <a:pPr>
            <a:buFont typeface="Arial" panose="020B0604020202020204" pitchFamily="34" charset="0"/>
            <a:buChar char="•"/>
          </a:pPr>
          <a:r>
            <a:rPr lang="en-IN" sz="1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Dynamics</a:t>
          </a:r>
          <a:r>
            <a:rPr lang="en-IN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Intense competition, focus on user experience &amp; innovation.</a:t>
          </a:r>
          <a:endParaRPr lang="en-IN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CF7DE1-EFD0-475B-AFA0-A04C8F0E6EA8}" type="parTrans" cxnId="{FC4FD5F8-56BC-4566-BE93-834E86E373E7}">
      <dgm:prSet/>
      <dgm:spPr/>
      <dgm:t>
        <a:bodyPr/>
        <a:lstStyle/>
        <a:p>
          <a:endParaRPr lang="en-IN"/>
        </a:p>
      </dgm:t>
    </dgm:pt>
    <dgm:pt modelId="{84B153A5-1B23-41C9-BD68-86568CD1427B}" type="sibTrans" cxnId="{FC4FD5F8-56BC-4566-BE93-834E86E373E7}">
      <dgm:prSet/>
      <dgm:spPr/>
      <dgm:t>
        <a:bodyPr/>
        <a:lstStyle/>
        <a:p>
          <a:endParaRPr lang="en-IN"/>
        </a:p>
      </dgm:t>
    </dgm:pt>
    <dgm:pt modelId="{6FABB973-DC50-42A7-9102-A8E6D786C074}">
      <dgm:prSet phldrT="[Text]"/>
      <dgm:spPr>
        <a:solidFill>
          <a:srgbClr val="7221AF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Trends &amp; Disruptors:</a:t>
          </a:r>
          <a:endParaRPr lang="en-US" u="sng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Embedded Finance:</a:t>
          </a:r>
          <a:r>
            <a:rPr lang="en-U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Seamless integration of financial services.</a:t>
          </a:r>
        </a:p>
        <a:p>
          <a:pPr>
            <a:buFont typeface="Arial" panose="020B0604020202020204" pitchFamily="34" charset="0"/>
            <a:buChar char="•"/>
          </a:pPr>
          <a:r>
            <a:rPr 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AI/ML</a:t>
          </a:r>
          <a:r>
            <a: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Personalization, fraud detection, credit scoring.</a:t>
          </a:r>
        </a:p>
        <a:p>
          <a:pPr>
            <a:buFont typeface="Arial" panose="020B0604020202020204" pitchFamily="34" charset="0"/>
            <a:buChar char="•"/>
          </a:pPr>
          <a:r>
            <a:rPr 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Open Banking</a:t>
          </a:r>
          <a:r>
            <a: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Data sharing for new product development</a:t>
          </a:r>
          <a:r>
            <a:rPr lang="en-US" dirty="0">
              <a:solidFill>
                <a:schemeClr val="bg1"/>
              </a:solidFill>
            </a:rPr>
            <a:t>.</a:t>
          </a:r>
          <a:endParaRPr lang="en-IN" dirty="0"/>
        </a:p>
      </dgm:t>
    </dgm:pt>
    <dgm:pt modelId="{8BA204FE-9E98-4BD6-92AC-428094405355}" type="parTrans" cxnId="{31B5E71F-7DC3-4EFB-920C-A23E8B2F0498}">
      <dgm:prSet/>
      <dgm:spPr/>
      <dgm:t>
        <a:bodyPr/>
        <a:lstStyle/>
        <a:p>
          <a:endParaRPr lang="en-IN"/>
        </a:p>
      </dgm:t>
    </dgm:pt>
    <dgm:pt modelId="{73455F63-8C12-4E71-9C36-83DCBBEC1E5E}" type="sibTrans" cxnId="{31B5E71F-7DC3-4EFB-920C-A23E8B2F0498}">
      <dgm:prSet/>
      <dgm:spPr/>
      <dgm:t>
        <a:bodyPr/>
        <a:lstStyle/>
        <a:p>
          <a:endParaRPr lang="en-IN"/>
        </a:p>
      </dgm:t>
    </dgm:pt>
    <dgm:pt modelId="{C626349B-584D-485D-9F2D-42C9DE87E37E}">
      <dgm:prSet/>
      <dgm:spPr>
        <a:solidFill>
          <a:srgbClr val="7221AF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u="sng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rPr>
            <a:t>Challenges &amp; Opportunities</a:t>
          </a:r>
          <a:r>
            <a:rPr lang="en-US" b="1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rPr>
            <a:t>:</a:t>
          </a:r>
        </a:p>
        <a:p>
          <a:pPr>
            <a:buFont typeface="Arial" panose="020B0604020202020204" pitchFamily="34" charset="0"/>
            <a:buChar char="•"/>
          </a:pPr>
          <a:r>
            <a:rPr 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Challenges:</a:t>
          </a:r>
          <a:r>
            <a: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Regulatory evolving, cybersecurity threats</a:t>
          </a:r>
          <a:r>
            <a: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>
            <a:buFont typeface="Arial" panose="020B0604020202020204" pitchFamily="34" charset="0"/>
            <a:buChar char="•"/>
          </a:pPr>
          <a:endParaRPr lang="en-US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Opportunities:</a:t>
          </a:r>
          <a:r>
            <a: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Rural penetration, SME lending, cross-border payments.</a:t>
          </a:r>
          <a:endParaRPr lang="en-IN" b="0" dirty="0"/>
        </a:p>
      </dgm:t>
    </dgm:pt>
    <dgm:pt modelId="{6813393D-5A24-407A-A420-135F36A59B44}" type="parTrans" cxnId="{E5116185-191B-4552-9910-87CF65F19A15}">
      <dgm:prSet/>
      <dgm:spPr/>
      <dgm:t>
        <a:bodyPr/>
        <a:lstStyle/>
        <a:p>
          <a:endParaRPr lang="en-IN"/>
        </a:p>
      </dgm:t>
    </dgm:pt>
    <dgm:pt modelId="{47EC9C47-ABCE-4A45-8082-DAF7147BD96C}" type="sibTrans" cxnId="{E5116185-191B-4552-9910-87CF65F19A15}">
      <dgm:prSet/>
      <dgm:spPr/>
      <dgm:t>
        <a:bodyPr/>
        <a:lstStyle/>
        <a:p>
          <a:endParaRPr lang="en-IN"/>
        </a:p>
      </dgm:t>
    </dgm:pt>
    <dgm:pt modelId="{DD1B5FC5-3DF8-4A64-B10A-E350A5D45862}" type="pres">
      <dgm:prSet presAssocID="{4F9604EF-DDF2-4B07-8124-D4851DAD6F5C}" presName="Name0" presStyleCnt="0">
        <dgm:presLayoutVars>
          <dgm:dir/>
          <dgm:resizeHandles val="exact"/>
        </dgm:presLayoutVars>
      </dgm:prSet>
      <dgm:spPr/>
    </dgm:pt>
    <dgm:pt modelId="{B56C6D45-3DB8-456E-946C-A26A78019D4C}" type="pres">
      <dgm:prSet presAssocID="{4F9604EF-DDF2-4B07-8124-D4851DAD6F5C}" presName="bkgdShp" presStyleLbl="alignAccFollowNode1" presStyleIdx="0" presStyleCnt="1" custLinFactNeighborX="941" custLinFactNeighborY="1707"/>
      <dgm:spPr/>
    </dgm:pt>
    <dgm:pt modelId="{F3D690C0-208A-471A-B339-261D30B2BE2F}" type="pres">
      <dgm:prSet presAssocID="{4F9604EF-DDF2-4B07-8124-D4851DAD6F5C}" presName="linComp" presStyleCnt="0"/>
      <dgm:spPr/>
    </dgm:pt>
    <dgm:pt modelId="{FC396376-25ED-4CAE-BCBD-F6F5332EADB1}" type="pres">
      <dgm:prSet presAssocID="{15E0AD3B-A5D1-4BFC-A3BE-06BB3FA4F9BE}" presName="compNode" presStyleCnt="0"/>
      <dgm:spPr/>
    </dgm:pt>
    <dgm:pt modelId="{417A7FC6-BEBC-45C5-BE2E-125A4CDD7E8E}" type="pres">
      <dgm:prSet presAssocID="{15E0AD3B-A5D1-4BFC-A3BE-06BB3FA4F9BE}" presName="node" presStyleLbl="node1" presStyleIdx="0" presStyleCnt="4">
        <dgm:presLayoutVars>
          <dgm:bulletEnabled val="1"/>
        </dgm:presLayoutVars>
      </dgm:prSet>
      <dgm:spPr/>
    </dgm:pt>
    <dgm:pt modelId="{04D53426-DE93-4585-964F-91C6C665E8EB}" type="pres">
      <dgm:prSet presAssocID="{15E0AD3B-A5D1-4BFC-A3BE-06BB3FA4F9BE}" presName="invisiNode" presStyleLbl="node1" presStyleIdx="0" presStyleCnt="4"/>
      <dgm:spPr/>
    </dgm:pt>
    <dgm:pt modelId="{341766C9-EDAC-4474-A015-ACACCBE896DF}" type="pres">
      <dgm:prSet presAssocID="{15E0AD3B-A5D1-4BFC-A3BE-06BB3FA4F9BE}" presName="imagNode" presStyleLbl="fgImgPlace1" presStyleIdx="0" presStyleCnt="4" custScaleY="1029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2FF2B7D3-3D22-4300-B581-F148BEB3F42C}" type="pres">
      <dgm:prSet presAssocID="{B476540C-B4DB-40E1-BF63-DC3733DC8BA4}" presName="sibTrans" presStyleLbl="sibTrans2D1" presStyleIdx="0" presStyleCnt="0"/>
      <dgm:spPr/>
    </dgm:pt>
    <dgm:pt modelId="{1E650896-A4F6-4EAA-8BE1-A692BBEA2A35}" type="pres">
      <dgm:prSet presAssocID="{60749256-D3EA-49A8-A23F-EC420DC239DE}" presName="compNode" presStyleCnt="0"/>
      <dgm:spPr/>
    </dgm:pt>
    <dgm:pt modelId="{EB84B6D2-6E83-4B19-87AB-08B09384AB7A}" type="pres">
      <dgm:prSet presAssocID="{60749256-D3EA-49A8-A23F-EC420DC239DE}" presName="node" presStyleLbl="node1" presStyleIdx="1" presStyleCnt="4" custLinFactNeighborX="2060" custLinFactNeighborY="-1260">
        <dgm:presLayoutVars>
          <dgm:bulletEnabled val="1"/>
        </dgm:presLayoutVars>
      </dgm:prSet>
      <dgm:spPr/>
    </dgm:pt>
    <dgm:pt modelId="{F6F37D95-A675-4A3E-956E-88FDDD29D4D4}" type="pres">
      <dgm:prSet presAssocID="{60749256-D3EA-49A8-A23F-EC420DC239DE}" presName="invisiNode" presStyleLbl="node1" presStyleIdx="1" presStyleCnt="4"/>
      <dgm:spPr/>
    </dgm:pt>
    <dgm:pt modelId="{8B7C2510-F2E6-4051-93D6-CE89C261F344}" type="pres">
      <dgm:prSet presAssocID="{60749256-D3EA-49A8-A23F-EC420DC239DE}" presName="imagNode" presStyleLbl="fgImgPlace1" presStyleIdx="1" presStyleCnt="4" custLinFactNeighborX="-3318" custLinFactNeighborY="-1104"/>
      <dgm:spPr/>
    </dgm:pt>
    <dgm:pt modelId="{BEBB5515-C7C9-45DF-B2D3-524EEDCCF0FA}" type="pres">
      <dgm:prSet presAssocID="{84B153A5-1B23-41C9-BD68-86568CD1427B}" presName="sibTrans" presStyleLbl="sibTrans2D1" presStyleIdx="0" presStyleCnt="0"/>
      <dgm:spPr/>
    </dgm:pt>
    <dgm:pt modelId="{4A3B7CB7-8697-47C8-8148-8B6550BC7605}" type="pres">
      <dgm:prSet presAssocID="{6FABB973-DC50-42A7-9102-A8E6D786C074}" presName="compNode" presStyleCnt="0"/>
      <dgm:spPr/>
    </dgm:pt>
    <dgm:pt modelId="{B14E32CA-8961-436E-9F4C-58CE58BDDE37}" type="pres">
      <dgm:prSet presAssocID="{6FABB973-DC50-42A7-9102-A8E6D786C074}" presName="node" presStyleLbl="node1" presStyleIdx="2" presStyleCnt="4" custLinFactNeighborX="524" custLinFactNeighborY="2019">
        <dgm:presLayoutVars>
          <dgm:bulletEnabled val="1"/>
        </dgm:presLayoutVars>
      </dgm:prSet>
      <dgm:spPr/>
    </dgm:pt>
    <dgm:pt modelId="{C874934F-0D54-4458-B5E4-5BD208370558}" type="pres">
      <dgm:prSet presAssocID="{6FABB973-DC50-42A7-9102-A8E6D786C074}" presName="invisiNode" presStyleLbl="node1" presStyleIdx="2" presStyleCnt="4"/>
      <dgm:spPr/>
    </dgm:pt>
    <dgm:pt modelId="{237C82F8-5B85-47FD-8ED0-14C3167B6C41}" type="pres">
      <dgm:prSet presAssocID="{6FABB973-DC50-42A7-9102-A8E6D786C074}" presName="imagNode" presStyleLbl="fgImgPlace1" presStyleIdx="2" presStyleCnt="4" custLinFactNeighborX="2651" custLinFactNeighborY="-145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F1B6BD1E-5FB5-4B1F-8F6D-32E8C563B3C0}" type="pres">
      <dgm:prSet presAssocID="{73455F63-8C12-4E71-9C36-83DCBBEC1E5E}" presName="sibTrans" presStyleLbl="sibTrans2D1" presStyleIdx="0" presStyleCnt="0"/>
      <dgm:spPr/>
    </dgm:pt>
    <dgm:pt modelId="{28776DEE-0DE4-4F3C-BEDD-EF3B41C0B2A4}" type="pres">
      <dgm:prSet presAssocID="{C626349B-584D-485D-9F2D-42C9DE87E37E}" presName="compNode" presStyleCnt="0"/>
      <dgm:spPr/>
    </dgm:pt>
    <dgm:pt modelId="{3C074D64-534D-4E0D-9A6C-E01CFE127C9B}" type="pres">
      <dgm:prSet presAssocID="{C626349B-584D-485D-9F2D-42C9DE87E37E}" presName="node" presStyleLbl="node1" presStyleIdx="3" presStyleCnt="4" custLinFactNeighborX="1608" custLinFactNeighborY="-401">
        <dgm:presLayoutVars>
          <dgm:bulletEnabled val="1"/>
        </dgm:presLayoutVars>
      </dgm:prSet>
      <dgm:spPr/>
    </dgm:pt>
    <dgm:pt modelId="{65EC4CAC-C211-4ED1-80D9-4950DFE63EB0}" type="pres">
      <dgm:prSet presAssocID="{C626349B-584D-485D-9F2D-42C9DE87E37E}" presName="invisiNode" presStyleLbl="node1" presStyleIdx="3" presStyleCnt="4"/>
      <dgm:spPr/>
    </dgm:pt>
    <dgm:pt modelId="{ECAF8154-1C6D-4850-9626-B0DB59E76654}" type="pres">
      <dgm:prSet presAssocID="{C626349B-584D-485D-9F2D-42C9DE87E37E}" presName="imagNode" presStyleLbl="fgImgPlace1" presStyleIdx="3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</dgm:ptLst>
  <dgm:cxnLst>
    <dgm:cxn modelId="{9CDA4216-0823-4602-B521-DEE9DF2AAC2D}" srcId="{4F9604EF-DDF2-4B07-8124-D4851DAD6F5C}" destId="{15E0AD3B-A5D1-4BFC-A3BE-06BB3FA4F9BE}" srcOrd="0" destOrd="0" parTransId="{4B807979-FC2A-4166-975E-F4DB5EC9E30C}" sibTransId="{B476540C-B4DB-40E1-BF63-DC3733DC8BA4}"/>
    <dgm:cxn modelId="{31B5E71F-7DC3-4EFB-920C-A23E8B2F0498}" srcId="{4F9604EF-DDF2-4B07-8124-D4851DAD6F5C}" destId="{6FABB973-DC50-42A7-9102-A8E6D786C074}" srcOrd="2" destOrd="0" parTransId="{8BA204FE-9E98-4BD6-92AC-428094405355}" sibTransId="{73455F63-8C12-4E71-9C36-83DCBBEC1E5E}"/>
    <dgm:cxn modelId="{36D13E20-7667-47DE-944C-3EF6BC6D895D}" type="presOf" srcId="{73455F63-8C12-4E71-9C36-83DCBBEC1E5E}" destId="{F1B6BD1E-5FB5-4B1F-8F6D-32E8C563B3C0}" srcOrd="0" destOrd="0" presId="urn:microsoft.com/office/officeart/2005/8/layout/pList2"/>
    <dgm:cxn modelId="{A4AD192F-4C2B-4231-802D-E9AC1FF9FCC5}" type="presOf" srcId="{60749256-D3EA-49A8-A23F-EC420DC239DE}" destId="{EB84B6D2-6E83-4B19-87AB-08B09384AB7A}" srcOrd="0" destOrd="0" presId="urn:microsoft.com/office/officeart/2005/8/layout/pList2"/>
    <dgm:cxn modelId="{1DA5C35C-CFCF-494D-86A6-8ABAB7B20169}" type="presOf" srcId="{6FABB973-DC50-42A7-9102-A8E6D786C074}" destId="{B14E32CA-8961-436E-9F4C-58CE58BDDE37}" srcOrd="0" destOrd="0" presId="urn:microsoft.com/office/officeart/2005/8/layout/pList2"/>
    <dgm:cxn modelId="{CA255082-8747-44CD-B845-CACD299DB9F3}" type="presOf" srcId="{15E0AD3B-A5D1-4BFC-A3BE-06BB3FA4F9BE}" destId="{417A7FC6-BEBC-45C5-BE2E-125A4CDD7E8E}" srcOrd="0" destOrd="0" presId="urn:microsoft.com/office/officeart/2005/8/layout/pList2"/>
    <dgm:cxn modelId="{E5116185-191B-4552-9910-87CF65F19A15}" srcId="{4F9604EF-DDF2-4B07-8124-D4851DAD6F5C}" destId="{C626349B-584D-485D-9F2D-42C9DE87E37E}" srcOrd="3" destOrd="0" parTransId="{6813393D-5A24-407A-A420-135F36A59B44}" sibTransId="{47EC9C47-ABCE-4A45-8082-DAF7147BD96C}"/>
    <dgm:cxn modelId="{FD8FF9B9-EDEE-4517-B0A6-126FE58C1A42}" type="presOf" srcId="{84B153A5-1B23-41C9-BD68-86568CD1427B}" destId="{BEBB5515-C7C9-45DF-B2D3-524EEDCCF0FA}" srcOrd="0" destOrd="0" presId="urn:microsoft.com/office/officeart/2005/8/layout/pList2"/>
    <dgm:cxn modelId="{E91502DA-F6B6-4182-80FA-1084B18AD43C}" type="presOf" srcId="{B476540C-B4DB-40E1-BF63-DC3733DC8BA4}" destId="{2FF2B7D3-3D22-4300-B581-F148BEB3F42C}" srcOrd="0" destOrd="0" presId="urn:microsoft.com/office/officeart/2005/8/layout/pList2"/>
    <dgm:cxn modelId="{247657EC-7A02-4AEB-93C3-C1B038861245}" type="presOf" srcId="{4F9604EF-DDF2-4B07-8124-D4851DAD6F5C}" destId="{DD1B5FC5-3DF8-4A64-B10A-E350A5D45862}" srcOrd="0" destOrd="0" presId="urn:microsoft.com/office/officeart/2005/8/layout/pList2"/>
    <dgm:cxn modelId="{605AE4EE-168E-4164-979F-D4A894F50C5D}" type="presOf" srcId="{C626349B-584D-485D-9F2D-42C9DE87E37E}" destId="{3C074D64-534D-4E0D-9A6C-E01CFE127C9B}" srcOrd="0" destOrd="0" presId="urn:microsoft.com/office/officeart/2005/8/layout/pList2"/>
    <dgm:cxn modelId="{FC4FD5F8-56BC-4566-BE93-834E86E373E7}" srcId="{4F9604EF-DDF2-4B07-8124-D4851DAD6F5C}" destId="{60749256-D3EA-49A8-A23F-EC420DC239DE}" srcOrd="1" destOrd="0" parTransId="{9CCF7DE1-EFD0-475B-AFA0-A04C8F0E6EA8}" sibTransId="{84B153A5-1B23-41C9-BD68-86568CD1427B}"/>
    <dgm:cxn modelId="{669AA303-FF26-4F97-A48F-67E6D43AB8BD}" type="presParOf" srcId="{DD1B5FC5-3DF8-4A64-B10A-E350A5D45862}" destId="{B56C6D45-3DB8-456E-946C-A26A78019D4C}" srcOrd="0" destOrd="0" presId="urn:microsoft.com/office/officeart/2005/8/layout/pList2"/>
    <dgm:cxn modelId="{9D60E3E4-ADCA-4D12-B2C0-A7AEB697B208}" type="presParOf" srcId="{DD1B5FC5-3DF8-4A64-B10A-E350A5D45862}" destId="{F3D690C0-208A-471A-B339-261D30B2BE2F}" srcOrd="1" destOrd="0" presId="urn:microsoft.com/office/officeart/2005/8/layout/pList2"/>
    <dgm:cxn modelId="{357EC161-0AC7-4806-844B-06B814FE6C5B}" type="presParOf" srcId="{F3D690C0-208A-471A-B339-261D30B2BE2F}" destId="{FC396376-25ED-4CAE-BCBD-F6F5332EADB1}" srcOrd="0" destOrd="0" presId="urn:microsoft.com/office/officeart/2005/8/layout/pList2"/>
    <dgm:cxn modelId="{6FE23F44-A145-4578-8ABA-0E92C1511E3A}" type="presParOf" srcId="{FC396376-25ED-4CAE-BCBD-F6F5332EADB1}" destId="{417A7FC6-BEBC-45C5-BE2E-125A4CDD7E8E}" srcOrd="0" destOrd="0" presId="urn:microsoft.com/office/officeart/2005/8/layout/pList2"/>
    <dgm:cxn modelId="{E9E08AF9-F1AC-479A-87D6-C21A5B6491B2}" type="presParOf" srcId="{FC396376-25ED-4CAE-BCBD-F6F5332EADB1}" destId="{04D53426-DE93-4585-964F-91C6C665E8EB}" srcOrd="1" destOrd="0" presId="urn:microsoft.com/office/officeart/2005/8/layout/pList2"/>
    <dgm:cxn modelId="{D181E6B0-E034-49A7-8FE9-2F2F69B6326E}" type="presParOf" srcId="{FC396376-25ED-4CAE-BCBD-F6F5332EADB1}" destId="{341766C9-EDAC-4474-A015-ACACCBE896DF}" srcOrd="2" destOrd="0" presId="urn:microsoft.com/office/officeart/2005/8/layout/pList2"/>
    <dgm:cxn modelId="{1D68FF25-6D1E-4618-ADA8-ABEF74AEE1C3}" type="presParOf" srcId="{F3D690C0-208A-471A-B339-261D30B2BE2F}" destId="{2FF2B7D3-3D22-4300-B581-F148BEB3F42C}" srcOrd="1" destOrd="0" presId="urn:microsoft.com/office/officeart/2005/8/layout/pList2"/>
    <dgm:cxn modelId="{2A81CC37-DCF5-45B2-A001-85DA554A6A20}" type="presParOf" srcId="{F3D690C0-208A-471A-B339-261D30B2BE2F}" destId="{1E650896-A4F6-4EAA-8BE1-A692BBEA2A35}" srcOrd="2" destOrd="0" presId="urn:microsoft.com/office/officeart/2005/8/layout/pList2"/>
    <dgm:cxn modelId="{382E9A9A-BECB-4A49-8249-6AB8993D6BFB}" type="presParOf" srcId="{1E650896-A4F6-4EAA-8BE1-A692BBEA2A35}" destId="{EB84B6D2-6E83-4B19-87AB-08B09384AB7A}" srcOrd="0" destOrd="0" presId="urn:microsoft.com/office/officeart/2005/8/layout/pList2"/>
    <dgm:cxn modelId="{CDF9DE4E-11DB-4FE4-B6C7-8782C43ECE3D}" type="presParOf" srcId="{1E650896-A4F6-4EAA-8BE1-A692BBEA2A35}" destId="{F6F37D95-A675-4A3E-956E-88FDDD29D4D4}" srcOrd="1" destOrd="0" presId="urn:microsoft.com/office/officeart/2005/8/layout/pList2"/>
    <dgm:cxn modelId="{E91BCE45-B43B-4FE4-9365-763A434E49B7}" type="presParOf" srcId="{1E650896-A4F6-4EAA-8BE1-A692BBEA2A35}" destId="{8B7C2510-F2E6-4051-93D6-CE89C261F344}" srcOrd="2" destOrd="0" presId="urn:microsoft.com/office/officeart/2005/8/layout/pList2"/>
    <dgm:cxn modelId="{48167F4B-04BE-4B4E-A951-987440AD1C37}" type="presParOf" srcId="{F3D690C0-208A-471A-B339-261D30B2BE2F}" destId="{BEBB5515-C7C9-45DF-B2D3-524EEDCCF0FA}" srcOrd="3" destOrd="0" presId="urn:microsoft.com/office/officeart/2005/8/layout/pList2"/>
    <dgm:cxn modelId="{25600B59-61B2-40B3-8F8D-86A20382D4D6}" type="presParOf" srcId="{F3D690C0-208A-471A-B339-261D30B2BE2F}" destId="{4A3B7CB7-8697-47C8-8148-8B6550BC7605}" srcOrd="4" destOrd="0" presId="urn:microsoft.com/office/officeart/2005/8/layout/pList2"/>
    <dgm:cxn modelId="{A74D6B77-D5F8-4ED9-8BA4-F520FCCE17C8}" type="presParOf" srcId="{4A3B7CB7-8697-47C8-8148-8B6550BC7605}" destId="{B14E32CA-8961-436E-9F4C-58CE58BDDE37}" srcOrd="0" destOrd="0" presId="urn:microsoft.com/office/officeart/2005/8/layout/pList2"/>
    <dgm:cxn modelId="{078AD815-2F33-49F2-B625-20873FD6E8FC}" type="presParOf" srcId="{4A3B7CB7-8697-47C8-8148-8B6550BC7605}" destId="{C874934F-0D54-4458-B5E4-5BD208370558}" srcOrd="1" destOrd="0" presId="urn:microsoft.com/office/officeart/2005/8/layout/pList2"/>
    <dgm:cxn modelId="{736A9153-ED90-424A-8303-CAC667192AE2}" type="presParOf" srcId="{4A3B7CB7-8697-47C8-8148-8B6550BC7605}" destId="{237C82F8-5B85-47FD-8ED0-14C3167B6C41}" srcOrd="2" destOrd="0" presId="urn:microsoft.com/office/officeart/2005/8/layout/pList2"/>
    <dgm:cxn modelId="{721A8BA7-1F63-43DF-A2BF-7387796BC393}" type="presParOf" srcId="{F3D690C0-208A-471A-B339-261D30B2BE2F}" destId="{F1B6BD1E-5FB5-4B1F-8F6D-32E8C563B3C0}" srcOrd="5" destOrd="0" presId="urn:microsoft.com/office/officeart/2005/8/layout/pList2"/>
    <dgm:cxn modelId="{C5A69A22-773C-46B0-A63A-4168988616D9}" type="presParOf" srcId="{F3D690C0-208A-471A-B339-261D30B2BE2F}" destId="{28776DEE-0DE4-4F3C-BEDD-EF3B41C0B2A4}" srcOrd="6" destOrd="0" presId="urn:microsoft.com/office/officeart/2005/8/layout/pList2"/>
    <dgm:cxn modelId="{29D92937-385A-4805-9874-63B7366E11AA}" type="presParOf" srcId="{28776DEE-0DE4-4F3C-BEDD-EF3B41C0B2A4}" destId="{3C074D64-534D-4E0D-9A6C-E01CFE127C9B}" srcOrd="0" destOrd="0" presId="urn:microsoft.com/office/officeart/2005/8/layout/pList2"/>
    <dgm:cxn modelId="{5D55E006-F30E-4A4A-8636-4AE0949B4E8E}" type="presParOf" srcId="{28776DEE-0DE4-4F3C-BEDD-EF3B41C0B2A4}" destId="{65EC4CAC-C211-4ED1-80D9-4950DFE63EB0}" srcOrd="1" destOrd="0" presId="urn:microsoft.com/office/officeart/2005/8/layout/pList2"/>
    <dgm:cxn modelId="{77A81FB9-80F9-44E7-BED1-C0536F5133ED}" type="presParOf" srcId="{28776DEE-0DE4-4F3C-BEDD-EF3B41C0B2A4}" destId="{ECAF8154-1C6D-4850-9626-B0DB59E7665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600CB6-99E2-44B3-BA5B-0070B7456D8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4617971-68FE-4864-B513-6AB1116D7503}">
      <dgm:prSet phldrT="[Text]" custT="1"/>
      <dgm:spPr/>
      <dgm:t>
        <a:bodyPr/>
        <a:lstStyle/>
        <a:p>
          <a:r>
            <a:rPr lang="en-IN" sz="1750" dirty="0"/>
            <a:t>Strengths</a:t>
          </a:r>
        </a:p>
      </dgm:t>
    </dgm:pt>
    <dgm:pt modelId="{79181184-772A-470B-8595-88D5F7FB5244}" type="parTrans" cxnId="{597CF906-BC03-4411-8782-A7A57509D697}">
      <dgm:prSet/>
      <dgm:spPr/>
      <dgm:t>
        <a:bodyPr/>
        <a:lstStyle/>
        <a:p>
          <a:endParaRPr lang="en-IN"/>
        </a:p>
      </dgm:t>
    </dgm:pt>
    <dgm:pt modelId="{F8F159C9-277E-4D52-ADD5-18C8395D6CDF}" type="sibTrans" cxnId="{597CF906-BC03-4411-8782-A7A57509D697}">
      <dgm:prSet/>
      <dgm:spPr/>
      <dgm:t>
        <a:bodyPr/>
        <a:lstStyle/>
        <a:p>
          <a:endParaRPr lang="en-IN"/>
        </a:p>
      </dgm:t>
    </dgm:pt>
    <dgm:pt modelId="{DD0F7443-F5C6-45A7-8469-142588A98B87}">
      <dgm:prSet phldrT="[Text]" custT="1"/>
      <dgm:spPr/>
      <dgm:t>
        <a:bodyPr/>
        <a:lstStyle/>
        <a:p>
          <a:r>
            <a:rPr lang="en-IN" sz="1700" dirty="0"/>
            <a:t>Weaknesses</a:t>
          </a:r>
        </a:p>
      </dgm:t>
    </dgm:pt>
    <dgm:pt modelId="{F9E785F9-BA60-425F-96D7-BA8282D64A25}" type="parTrans" cxnId="{465EEB53-D46B-4ED5-A38C-E2A8AD8124E5}">
      <dgm:prSet/>
      <dgm:spPr/>
      <dgm:t>
        <a:bodyPr/>
        <a:lstStyle/>
        <a:p>
          <a:endParaRPr lang="en-IN"/>
        </a:p>
      </dgm:t>
    </dgm:pt>
    <dgm:pt modelId="{AF8BDA66-D0B9-4485-A238-433841A240A6}" type="sibTrans" cxnId="{465EEB53-D46B-4ED5-A38C-E2A8AD8124E5}">
      <dgm:prSet/>
      <dgm:spPr/>
      <dgm:t>
        <a:bodyPr/>
        <a:lstStyle/>
        <a:p>
          <a:endParaRPr lang="en-IN"/>
        </a:p>
      </dgm:t>
    </dgm:pt>
    <dgm:pt modelId="{5C8471F4-7B82-4C09-B7CB-151480E3BE2A}">
      <dgm:prSet phldrT="[Text]" custT="1"/>
      <dgm:spPr/>
      <dgm:t>
        <a:bodyPr/>
        <a:lstStyle/>
        <a:p>
          <a:r>
            <a:rPr lang="en-IN" sz="1750" dirty="0"/>
            <a:t>Opportunities</a:t>
          </a:r>
        </a:p>
      </dgm:t>
    </dgm:pt>
    <dgm:pt modelId="{AE3CB639-6368-4A7C-835E-BEA1E59AD700}" type="parTrans" cxnId="{9C9EF6EC-ADD7-4E20-9E35-34BC70654E43}">
      <dgm:prSet/>
      <dgm:spPr/>
      <dgm:t>
        <a:bodyPr/>
        <a:lstStyle/>
        <a:p>
          <a:endParaRPr lang="en-IN"/>
        </a:p>
      </dgm:t>
    </dgm:pt>
    <dgm:pt modelId="{A31B1B88-7998-45D8-94BA-9DCD291712AB}" type="sibTrans" cxnId="{9C9EF6EC-ADD7-4E20-9E35-34BC70654E43}">
      <dgm:prSet/>
      <dgm:spPr/>
      <dgm:t>
        <a:bodyPr/>
        <a:lstStyle/>
        <a:p>
          <a:endParaRPr lang="en-IN"/>
        </a:p>
      </dgm:t>
    </dgm:pt>
    <dgm:pt modelId="{DB9B43E8-0C70-45D4-869B-158CAE5C124B}">
      <dgm:prSet custT="1"/>
      <dgm:spPr/>
      <dgm:t>
        <a:bodyPr/>
        <a:lstStyle/>
        <a:p>
          <a:r>
            <a:rPr lang="en-IN" sz="1750" dirty="0"/>
            <a:t>Threats</a:t>
          </a:r>
        </a:p>
      </dgm:t>
    </dgm:pt>
    <dgm:pt modelId="{B0A6B7AB-96E6-4CFA-B5DA-A009AC3E0F92}" type="parTrans" cxnId="{A4BAEAD5-BCB8-44D7-B073-8807B2C27A6B}">
      <dgm:prSet/>
      <dgm:spPr/>
      <dgm:t>
        <a:bodyPr/>
        <a:lstStyle/>
        <a:p>
          <a:endParaRPr lang="en-IN"/>
        </a:p>
      </dgm:t>
    </dgm:pt>
    <dgm:pt modelId="{A82A4FEA-5893-4E4B-A52B-EC8C981E10BD}" type="sibTrans" cxnId="{A4BAEAD5-BCB8-44D7-B073-8807B2C27A6B}">
      <dgm:prSet/>
      <dgm:spPr/>
      <dgm:t>
        <a:bodyPr/>
        <a:lstStyle/>
        <a:p>
          <a:endParaRPr lang="en-IN"/>
        </a:p>
      </dgm:t>
    </dgm:pt>
    <dgm:pt modelId="{6C503062-F3CE-496F-95E2-85662EF1C48D}" type="pres">
      <dgm:prSet presAssocID="{99600CB6-99E2-44B3-BA5B-0070B7456D8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E290304-0B7B-4221-8153-39772DB1A216}" type="pres">
      <dgm:prSet presAssocID="{C4617971-68FE-4864-B513-6AB1116D7503}" presName="Accent1" presStyleCnt="0"/>
      <dgm:spPr/>
    </dgm:pt>
    <dgm:pt modelId="{69F7E588-2165-4AA3-8805-63D2AFEFF74E}" type="pres">
      <dgm:prSet presAssocID="{C4617971-68FE-4864-B513-6AB1116D7503}" presName="Accent" presStyleLbl="node1" presStyleIdx="0" presStyleCnt="4" custLinFactNeighborX="1891" custLinFactNeighborY="-5114"/>
      <dgm:spPr>
        <a:solidFill>
          <a:srgbClr val="7221AF"/>
        </a:solidFill>
      </dgm:spPr>
    </dgm:pt>
    <dgm:pt modelId="{283A0422-C4F9-4E5B-87C4-E140CEB7E679}" type="pres">
      <dgm:prSet presAssocID="{C4617971-68FE-4864-B513-6AB1116D7503}" presName="Parent1" presStyleLbl="revTx" presStyleIdx="0" presStyleCnt="4" custLinFactNeighborX="3422" custLinFactNeighborY="-25613">
        <dgm:presLayoutVars>
          <dgm:chMax val="1"/>
          <dgm:chPref val="1"/>
          <dgm:bulletEnabled val="1"/>
        </dgm:presLayoutVars>
      </dgm:prSet>
      <dgm:spPr/>
    </dgm:pt>
    <dgm:pt modelId="{90BCFE79-870E-48B9-AE51-EEAA245DF26D}" type="pres">
      <dgm:prSet presAssocID="{DD0F7443-F5C6-45A7-8469-142588A98B87}" presName="Accent2" presStyleCnt="0"/>
      <dgm:spPr/>
    </dgm:pt>
    <dgm:pt modelId="{170D22B9-7206-447F-9549-EA55CA363042}" type="pres">
      <dgm:prSet presAssocID="{DD0F7443-F5C6-45A7-8469-142588A98B87}" presName="Accent" presStyleLbl="node1" presStyleIdx="1" presStyleCnt="4" custLinFactNeighborX="1734" custLinFactNeighborY="-3300"/>
      <dgm:spPr>
        <a:solidFill>
          <a:srgbClr val="7221AF"/>
        </a:solidFill>
      </dgm:spPr>
    </dgm:pt>
    <dgm:pt modelId="{73BEC427-508B-427B-87A6-0D8B83931240}" type="pres">
      <dgm:prSet presAssocID="{DD0F7443-F5C6-45A7-8469-142588A98B87}" presName="Parent2" presStyleLbl="revTx" presStyleIdx="1" presStyleCnt="4" custScaleX="163000" custLinFactNeighborX="11025" custLinFactNeighborY="-9253">
        <dgm:presLayoutVars>
          <dgm:chMax val="1"/>
          <dgm:chPref val="1"/>
          <dgm:bulletEnabled val="1"/>
        </dgm:presLayoutVars>
      </dgm:prSet>
      <dgm:spPr/>
    </dgm:pt>
    <dgm:pt modelId="{FB487B1C-CF0F-46AA-83C5-F58057CACAC9}" type="pres">
      <dgm:prSet presAssocID="{5C8471F4-7B82-4C09-B7CB-151480E3BE2A}" presName="Accent3" presStyleCnt="0"/>
      <dgm:spPr/>
    </dgm:pt>
    <dgm:pt modelId="{B2728E17-6F6F-4594-9F60-8A68F00A8E83}" type="pres">
      <dgm:prSet presAssocID="{5C8471F4-7B82-4C09-B7CB-151480E3BE2A}" presName="Accent" presStyleLbl="node1" presStyleIdx="2" presStyleCnt="4" custLinFactNeighborX="1734" custLinFactNeighborY="-3300"/>
      <dgm:spPr>
        <a:solidFill>
          <a:srgbClr val="7221AF"/>
        </a:solidFill>
      </dgm:spPr>
    </dgm:pt>
    <dgm:pt modelId="{65C8DBB0-4CC0-4831-9BE3-BD7F4AFFBA30}" type="pres">
      <dgm:prSet presAssocID="{5C8471F4-7B82-4C09-B7CB-151480E3BE2A}" presName="Parent3" presStyleLbl="revTx" presStyleIdx="2" presStyleCnt="4" custScaleX="133813" custLinFactNeighborX="-13300" custLinFactNeighborY="-8194">
        <dgm:presLayoutVars>
          <dgm:chMax val="1"/>
          <dgm:chPref val="1"/>
          <dgm:bulletEnabled val="1"/>
        </dgm:presLayoutVars>
      </dgm:prSet>
      <dgm:spPr/>
    </dgm:pt>
    <dgm:pt modelId="{21D75128-34A6-4B63-9347-A13EA54FC920}" type="pres">
      <dgm:prSet presAssocID="{DB9B43E8-0C70-45D4-869B-158CAE5C124B}" presName="Accent4" presStyleCnt="0"/>
      <dgm:spPr/>
    </dgm:pt>
    <dgm:pt modelId="{D736D006-0C06-4FBF-90A4-F9CCB0ED29E2}" type="pres">
      <dgm:prSet presAssocID="{DB9B43E8-0C70-45D4-869B-158CAE5C124B}" presName="Accent" presStyleLbl="node1" presStyleIdx="3" presStyleCnt="4" custLinFactNeighborX="2019" custLinFactNeighborY="-3839"/>
      <dgm:spPr>
        <a:solidFill>
          <a:srgbClr val="7221AF"/>
        </a:solidFill>
      </dgm:spPr>
    </dgm:pt>
    <dgm:pt modelId="{637435F5-C440-4736-844A-B4D8D25EB00C}" type="pres">
      <dgm:prSet presAssocID="{DB9B43E8-0C70-45D4-869B-158CAE5C124B}" presName="Parent4" presStyleLbl="revTx" presStyleIdx="3" presStyleCnt="4" custLinFactNeighborX="3405" custLinFactNeighborY="-13037">
        <dgm:presLayoutVars>
          <dgm:chMax val="1"/>
          <dgm:chPref val="1"/>
          <dgm:bulletEnabled val="1"/>
        </dgm:presLayoutVars>
      </dgm:prSet>
      <dgm:spPr/>
    </dgm:pt>
  </dgm:ptLst>
  <dgm:cxnLst>
    <dgm:cxn modelId="{597CF906-BC03-4411-8782-A7A57509D697}" srcId="{99600CB6-99E2-44B3-BA5B-0070B7456D8A}" destId="{C4617971-68FE-4864-B513-6AB1116D7503}" srcOrd="0" destOrd="0" parTransId="{79181184-772A-470B-8595-88D5F7FB5244}" sibTransId="{F8F159C9-277E-4D52-ADD5-18C8395D6CDF}"/>
    <dgm:cxn modelId="{C4D46908-5B6D-483F-8D23-8E4E540B47AD}" type="presOf" srcId="{DB9B43E8-0C70-45D4-869B-158CAE5C124B}" destId="{637435F5-C440-4736-844A-B4D8D25EB00C}" srcOrd="0" destOrd="0" presId="urn:microsoft.com/office/officeart/2009/layout/CircleArrowProcess"/>
    <dgm:cxn modelId="{32943F4A-5F60-4EBE-8584-432B22ACCFA4}" type="presOf" srcId="{5C8471F4-7B82-4C09-B7CB-151480E3BE2A}" destId="{65C8DBB0-4CC0-4831-9BE3-BD7F4AFFBA30}" srcOrd="0" destOrd="0" presId="urn:microsoft.com/office/officeart/2009/layout/CircleArrowProcess"/>
    <dgm:cxn modelId="{AAC5F56C-70CE-4429-99E2-5A12799BEACA}" type="presOf" srcId="{DD0F7443-F5C6-45A7-8469-142588A98B87}" destId="{73BEC427-508B-427B-87A6-0D8B83931240}" srcOrd="0" destOrd="0" presId="urn:microsoft.com/office/officeart/2009/layout/CircleArrowProcess"/>
    <dgm:cxn modelId="{465EEB53-D46B-4ED5-A38C-E2A8AD8124E5}" srcId="{99600CB6-99E2-44B3-BA5B-0070B7456D8A}" destId="{DD0F7443-F5C6-45A7-8469-142588A98B87}" srcOrd="1" destOrd="0" parTransId="{F9E785F9-BA60-425F-96D7-BA8282D64A25}" sibTransId="{AF8BDA66-D0B9-4485-A238-433841A240A6}"/>
    <dgm:cxn modelId="{0F40BD57-08CE-48C1-8A18-3378F219A3CF}" type="presOf" srcId="{99600CB6-99E2-44B3-BA5B-0070B7456D8A}" destId="{6C503062-F3CE-496F-95E2-85662EF1C48D}" srcOrd="0" destOrd="0" presId="urn:microsoft.com/office/officeart/2009/layout/CircleArrowProcess"/>
    <dgm:cxn modelId="{A4BAEAD5-BCB8-44D7-B073-8807B2C27A6B}" srcId="{99600CB6-99E2-44B3-BA5B-0070B7456D8A}" destId="{DB9B43E8-0C70-45D4-869B-158CAE5C124B}" srcOrd="3" destOrd="0" parTransId="{B0A6B7AB-96E6-4CFA-B5DA-A009AC3E0F92}" sibTransId="{A82A4FEA-5893-4E4B-A52B-EC8C981E10BD}"/>
    <dgm:cxn modelId="{9C9EF6EC-ADD7-4E20-9E35-34BC70654E43}" srcId="{99600CB6-99E2-44B3-BA5B-0070B7456D8A}" destId="{5C8471F4-7B82-4C09-B7CB-151480E3BE2A}" srcOrd="2" destOrd="0" parTransId="{AE3CB639-6368-4A7C-835E-BEA1E59AD700}" sibTransId="{A31B1B88-7998-45D8-94BA-9DCD291712AB}"/>
    <dgm:cxn modelId="{8E7A58F3-AD46-41FE-BE62-FF839AA5DB22}" type="presOf" srcId="{C4617971-68FE-4864-B513-6AB1116D7503}" destId="{283A0422-C4F9-4E5B-87C4-E140CEB7E679}" srcOrd="0" destOrd="0" presId="urn:microsoft.com/office/officeart/2009/layout/CircleArrowProcess"/>
    <dgm:cxn modelId="{8130B3C6-2030-48F6-910D-1356F5B73AC9}" type="presParOf" srcId="{6C503062-F3CE-496F-95E2-85662EF1C48D}" destId="{DE290304-0B7B-4221-8153-39772DB1A216}" srcOrd="0" destOrd="0" presId="urn:microsoft.com/office/officeart/2009/layout/CircleArrowProcess"/>
    <dgm:cxn modelId="{CEAF9CAA-A042-4D65-9A56-2FAF97BC6008}" type="presParOf" srcId="{DE290304-0B7B-4221-8153-39772DB1A216}" destId="{69F7E588-2165-4AA3-8805-63D2AFEFF74E}" srcOrd="0" destOrd="0" presId="urn:microsoft.com/office/officeart/2009/layout/CircleArrowProcess"/>
    <dgm:cxn modelId="{7F90511E-79F0-40B2-B13D-E086DD15BB37}" type="presParOf" srcId="{6C503062-F3CE-496F-95E2-85662EF1C48D}" destId="{283A0422-C4F9-4E5B-87C4-E140CEB7E679}" srcOrd="1" destOrd="0" presId="urn:microsoft.com/office/officeart/2009/layout/CircleArrowProcess"/>
    <dgm:cxn modelId="{CD0CA057-52DA-4E7E-BB53-49219419693D}" type="presParOf" srcId="{6C503062-F3CE-496F-95E2-85662EF1C48D}" destId="{90BCFE79-870E-48B9-AE51-EEAA245DF26D}" srcOrd="2" destOrd="0" presId="urn:microsoft.com/office/officeart/2009/layout/CircleArrowProcess"/>
    <dgm:cxn modelId="{9373925F-03A4-42CA-A960-EF02EA86D1E9}" type="presParOf" srcId="{90BCFE79-870E-48B9-AE51-EEAA245DF26D}" destId="{170D22B9-7206-447F-9549-EA55CA363042}" srcOrd="0" destOrd="0" presId="urn:microsoft.com/office/officeart/2009/layout/CircleArrowProcess"/>
    <dgm:cxn modelId="{F2DCE18A-5304-442E-87CD-8C155247B2E6}" type="presParOf" srcId="{6C503062-F3CE-496F-95E2-85662EF1C48D}" destId="{73BEC427-508B-427B-87A6-0D8B83931240}" srcOrd="3" destOrd="0" presId="urn:microsoft.com/office/officeart/2009/layout/CircleArrowProcess"/>
    <dgm:cxn modelId="{F5E3BF18-0087-479E-8A00-D09FB7E8C135}" type="presParOf" srcId="{6C503062-F3CE-496F-95E2-85662EF1C48D}" destId="{FB487B1C-CF0F-46AA-83C5-F58057CACAC9}" srcOrd="4" destOrd="0" presId="urn:microsoft.com/office/officeart/2009/layout/CircleArrowProcess"/>
    <dgm:cxn modelId="{52375FCB-311E-4CFA-97DB-D20A3EBF6A8F}" type="presParOf" srcId="{FB487B1C-CF0F-46AA-83C5-F58057CACAC9}" destId="{B2728E17-6F6F-4594-9F60-8A68F00A8E83}" srcOrd="0" destOrd="0" presId="urn:microsoft.com/office/officeart/2009/layout/CircleArrowProcess"/>
    <dgm:cxn modelId="{510B90DF-2459-4684-8E25-D325E3E9EF5B}" type="presParOf" srcId="{6C503062-F3CE-496F-95E2-85662EF1C48D}" destId="{65C8DBB0-4CC0-4831-9BE3-BD7F4AFFBA30}" srcOrd="5" destOrd="0" presId="urn:microsoft.com/office/officeart/2009/layout/CircleArrowProcess"/>
    <dgm:cxn modelId="{CFA4DCD2-1F0F-4274-8873-67F2128DCB3D}" type="presParOf" srcId="{6C503062-F3CE-496F-95E2-85662EF1C48D}" destId="{21D75128-34A6-4B63-9347-A13EA54FC920}" srcOrd="6" destOrd="0" presId="urn:microsoft.com/office/officeart/2009/layout/CircleArrowProcess"/>
    <dgm:cxn modelId="{1311A477-A29D-4528-A94A-C8CEE99126A7}" type="presParOf" srcId="{21D75128-34A6-4B63-9347-A13EA54FC920}" destId="{D736D006-0C06-4FBF-90A4-F9CCB0ED29E2}" srcOrd="0" destOrd="0" presId="urn:microsoft.com/office/officeart/2009/layout/CircleArrowProcess"/>
    <dgm:cxn modelId="{F3A3A4D9-7F86-4D3E-B2D1-55034A6A5C4D}" type="presParOf" srcId="{6C503062-F3CE-496F-95E2-85662EF1C48D}" destId="{637435F5-C440-4736-844A-B4D8D25EB00C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47163A-42DA-4FDF-BE59-A2B94293E3DB}" type="doc">
      <dgm:prSet loTypeId="urn:diagrams.loki3.com/VaryingWidth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335C4D3-E037-413E-A6E9-513C9079EACE}">
      <dgm:prSet phldrT="[Text]"/>
      <dgm:spPr>
        <a:solidFill>
          <a:srgbClr val="5C27A9"/>
        </a:solidFill>
      </dgm:spPr>
      <dgm:t>
        <a:bodyPr/>
        <a:lstStyle/>
        <a:p>
          <a:r>
            <a:rPr lang="en-US" dirty="0"/>
            <a:t>.</a:t>
          </a:r>
          <a:endParaRPr lang="en-IN" dirty="0"/>
        </a:p>
      </dgm:t>
    </dgm:pt>
    <dgm:pt modelId="{2F82E2F1-2260-496B-ADD9-3D68E7B64634}" type="parTrans" cxnId="{6642D128-ED07-4469-B089-F52E00735F0E}">
      <dgm:prSet/>
      <dgm:spPr/>
      <dgm:t>
        <a:bodyPr/>
        <a:lstStyle/>
        <a:p>
          <a:endParaRPr lang="en-IN"/>
        </a:p>
      </dgm:t>
    </dgm:pt>
    <dgm:pt modelId="{AB8FAFC6-76CE-4C37-A5F3-690A8CF3399C}" type="sibTrans" cxnId="{6642D128-ED07-4469-B089-F52E00735F0E}">
      <dgm:prSet/>
      <dgm:spPr/>
      <dgm:t>
        <a:bodyPr/>
        <a:lstStyle/>
        <a:p>
          <a:endParaRPr lang="en-IN"/>
        </a:p>
      </dgm:t>
    </dgm:pt>
    <dgm:pt modelId="{980125C0-258E-40B6-B19E-91CE21E66978}" type="pres">
      <dgm:prSet presAssocID="{3D47163A-42DA-4FDF-BE59-A2B94293E3DB}" presName="Name0" presStyleCnt="0">
        <dgm:presLayoutVars>
          <dgm:resizeHandles/>
        </dgm:presLayoutVars>
      </dgm:prSet>
      <dgm:spPr/>
    </dgm:pt>
    <dgm:pt modelId="{55150201-B180-49FC-8A15-2ECC162AC472}" type="pres">
      <dgm:prSet presAssocID="{8335C4D3-E037-413E-A6E9-513C9079EACE}" presName="text" presStyleLbl="node1" presStyleIdx="0" presStyleCnt="1" custAng="10800000" custScaleX="1543118" custScaleY="2000000" custLinFactY="97839" custLinFactNeighborX="5546" custLinFactNeighborY="100000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6642D128-ED07-4469-B089-F52E00735F0E}" srcId="{3D47163A-42DA-4FDF-BE59-A2B94293E3DB}" destId="{8335C4D3-E037-413E-A6E9-513C9079EACE}" srcOrd="0" destOrd="0" parTransId="{2F82E2F1-2260-496B-ADD9-3D68E7B64634}" sibTransId="{AB8FAFC6-76CE-4C37-A5F3-690A8CF3399C}"/>
    <dgm:cxn modelId="{C8D9F993-80A3-4BF5-B2EE-9EDD5054A377}" type="presOf" srcId="{8335C4D3-E037-413E-A6E9-513C9079EACE}" destId="{55150201-B180-49FC-8A15-2ECC162AC472}" srcOrd="0" destOrd="0" presId="urn:diagrams.loki3.com/VaryingWidthList"/>
    <dgm:cxn modelId="{C26D7A9B-2CAA-4B83-882D-E3E70C3E0825}" type="presOf" srcId="{3D47163A-42DA-4FDF-BE59-A2B94293E3DB}" destId="{980125C0-258E-40B6-B19E-91CE21E66978}" srcOrd="0" destOrd="0" presId="urn:diagrams.loki3.com/VaryingWidthList"/>
    <dgm:cxn modelId="{486D0B26-A497-4B43-BBE3-36298A2636DF}" type="presParOf" srcId="{980125C0-258E-40B6-B19E-91CE21E66978}" destId="{55150201-B180-49FC-8A15-2ECC162AC472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693E72-857B-496A-A4D8-5AA1654C1906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BFDC7AA-A7BF-4EDB-B59C-B334821558CC}">
      <dgm:prSet phldrT="[Text]"/>
      <dgm:spPr>
        <a:solidFill>
          <a:srgbClr val="7030A0"/>
        </a:solidFill>
      </dgm:spPr>
      <dgm:t>
        <a:bodyPr/>
        <a:lstStyle/>
        <a:p>
          <a:r>
            <a:rPr lang="en-IN" dirty="0"/>
            <a:t>Threat of New Entrants</a:t>
          </a:r>
        </a:p>
      </dgm:t>
    </dgm:pt>
    <dgm:pt modelId="{81D465C7-28DD-4DF1-9F37-96A382A5D260}" type="parTrans" cxnId="{32087D21-8489-4C67-A767-F81CDEEE0243}">
      <dgm:prSet/>
      <dgm:spPr/>
      <dgm:t>
        <a:bodyPr/>
        <a:lstStyle/>
        <a:p>
          <a:endParaRPr lang="en-IN"/>
        </a:p>
      </dgm:t>
    </dgm:pt>
    <dgm:pt modelId="{07728158-EF56-42D6-B348-EB89215EB824}" type="sibTrans" cxnId="{32087D21-8489-4C67-A767-F81CDEEE0243}">
      <dgm:prSet/>
      <dgm:spPr/>
      <dgm:t>
        <a:bodyPr/>
        <a:lstStyle/>
        <a:p>
          <a:endParaRPr lang="en-IN"/>
        </a:p>
      </dgm:t>
    </dgm:pt>
    <dgm:pt modelId="{A89C7E47-5818-4EFB-8876-8975DCA3CFAE}">
      <dgm:prSet phldrT="[Text]"/>
      <dgm:spPr>
        <a:solidFill>
          <a:srgbClr val="7030A0"/>
        </a:solidFill>
      </dgm:spPr>
      <dgm:t>
        <a:bodyPr/>
        <a:lstStyle/>
        <a:p>
          <a:r>
            <a:rPr lang="en-IN" dirty="0"/>
            <a:t>Bargaining Power of Suppliers</a:t>
          </a:r>
        </a:p>
      </dgm:t>
    </dgm:pt>
    <dgm:pt modelId="{F61350A3-4A0E-4448-8A41-8EE5BC6C389E}" type="parTrans" cxnId="{130982F0-84D3-4041-8677-0A5B7EFAD243}">
      <dgm:prSet/>
      <dgm:spPr/>
      <dgm:t>
        <a:bodyPr/>
        <a:lstStyle/>
        <a:p>
          <a:endParaRPr lang="en-IN"/>
        </a:p>
      </dgm:t>
    </dgm:pt>
    <dgm:pt modelId="{B170CAE1-91E1-433F-A632-71236E1E61CA}" type="sibTrans" cxnId="{130982F0-84D3-4041-8677-0A5B7EFAD243}">
      <dgm:prSet/>
      <dgm:spPr/>
      <dgm:t>
        <a:bodyPr/>
        <a:lstStyle/>
        <a:p>
          <a:endParaRPr lang="en-IN"/>
        </a:p>
      </dgm:t>
    </dgm:pt>
    <dgm:pt modelId="{956368CA-7FC3-4A21-B470-A19F43CC91F5}">
      <dgm:prSet phldrT="[Text]"/>
      <dgm:spPr>
        <a:solidFill>
          <a:srgbClr val="7030A0"/>
        </a:solidFill>
      </dgm:spPr>
      <dgm:t>
        <a:bodyPr/>
        <a:lstStyle/>
        <a:p>
          <a:r>
            <a:rPr lang="en-IN" dirty="0"/>
            <a:t>Bargaining Power of Buyers</a:t>
          </a:r>
        </a:p>
      </dgm:t>
    </dgm:pt>
    <dgm:pt modelId="{1551EDD8-6A80-48E6-B57B-A8AF357DA552}" type="parTrans" cxnId="{81CF7343-BC57-4FC7-B899-26B1D94D1C55}">
      <dgm:prSet/>
      <dgm:spPr/>
      <dgm:t>
        <a:bodyPr/>
        <a:lstStyle/>
        <a:p>
          <a:endParaRPr lang="en-IN"/>
        </a:p>
      </dgm:t>
    </dgm:pt>
    <dgm:pt modelId="{D86C697E-BE6C-4C4E-9CE0-69A6279B98BA}" type="sibTrans" cxnId="{81CF7343-BC57-4FC7-B899-26B1D94D1C55}">
      <dgm:prSet/>
      <dgm:spPr/>
      <dgm:t>
        <a:bodyPr/>
        <a:lstStyle/>
        <a:p>
          <a:endParaRPr lang="en-IN"/>
        </a:p>
      </dgm:t>
    </dgm:pt>
    <dgm:pt modelId="{84242FE7-4D09-4F35-807A-568317EE8959}">
      <dgm:prSet phldrT="[Text]"/>
      <dgm:spPr>
        <a:solidFill>
          <a:srgbClr val="7030A0"/>
        </a:solidFill>
      </dgm:spPr>
      <dgm:t>
        <a:bodyPr/>
        <a:lstStyle/>
        <a:p>
          <a:r>
            <a:rPr lang="en-IN" dirty="0"/>
            <a:t>Threat of Substitutes</a:t>
          </a:r>
        </a:p>
      </dgm:t>
    </dgm:pt>
    <dgm:pt modelId="{23CC07E9-07E6-4D56-82F9-D1DB50CB3E71}" type="parTrans" cxnId="{CE8D2DDE-3C5E-4372-97DD-704E0DB4796C}">
      <dgm:prSet/>
      <dgm:spPr/>
      <dgm:t>
        <a:bodyPr/>
        <a:lstStyle/>
        <a:p>
          <a:endParaRPr lang="en-IN"/>
        </a:p>
      </dgm:t>
    </dgm:pt>
    <dgm:pt modelId="{93F0B874-7D63-4C88-B3AE-2FA949792BE8}" type="sibTrans" cxnId="{CE8D2DDE-3C5E-4372-97DD-704E0DB4796C}">
      <dgm:prSet/>
      <dgm:spPr/>
      <dgm:t>
        <a:bodyPr/>
        <a:lstStyle/>
        <a:p>
          <a:endParaRPr lang="en-IN"/>
        </a:p>
      </dgm:t>
    </dgm:pt>
    <dgm:pt modelId="{70B1A4A6-4F8F-434E-B75C-BCF97D9C87CB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Competitive Rivalry</a:t>
          </a:r>
          <a:endParaRPr lang="en-IN" dirty="0"/>
        </a:p>
      </dgm:t>
    </dgm:pt>
    <dgm:pt modelId="{FCD2DA42-FC48-4B78-BFBB-F0A7651D2BC4}" type="parTrans" cxnId="{74D74898-2199-4E9C-8A8C-E940BB3DDD52}">
      <dgm:prSet/>
      <dgm:spPr/>
      <dgm:t>
        <a:bodyPr/>
        <a:lstStyle/>
        <a:p>
          <a:endParaRPr lang="en-IN"/>
        </a:p>
      </dgm:t>
    </dgm:pt>
    <dgm:pt modelId="{E57689C4-69F7-4376-9F60-E81BC343EC86}" type="sibTrans" cxnId="{74D74898-2199-4E9C-8A8C-E940BB3DDD52}">
      <dgm:prSet/>
      <dgm:spPr/>
      <dgm:t>
        <a:bodyPr/>
        <a:lstStyle/>
        <a:p>
          <a:endParaRPr lang="en-IN"/>
        </a:p>
      </dgm:t>
    </dgm:pt>
    <dgm:pt modelId="{BB3E4BE3-CC62-48B3-AEB6-5A622E568A21}">
      <dgm:prSet phldrT="[Text]"/>
      <dgm:spPr>
        <a:solidFill>
          <a:srgbClr val="7030A0"/>
        </a:solidFill>
      </dgm:spPr>
      <dgm:t>
        <a:bodyPr/>
        <a:lstStyle/>
        <a:p>
          <a:r>
            <a:rPr lang="en-IN" dirty="0"/>
            <a:t>PORTER’S FIVE FORCES</a:t>
          </a:r>
        </a:p>
      </dgm:t>
    </dgm:pt>
    <dgm:pt modelId="{3A78A10B-9D8F-4CFD-BFC4-10A88D41C2BF}" type="sibTrans" cxnId="{DD045FFF-C05D-4960-AAB7-0CC401E80ACC}">
      <dgm:prSet/>
      <dgm:spPr/>
      <dgm:t>
        <a:bodyPr/>
        <a:lstStyle/>
        <a:p>
          <a:endParaRPr lang="en-IN"/>
        </a:p>
      </dgm:t>
    </dgm:pt>
    <dgm:pt modelId="{D8E991A0-BB8B-490B-88D8-CC2B8318F383}" type="parTrans" cxnId="{DD045FFF-C05D-4960-AAB7-0CC401E80ACC}">
      <dgm:prSet/>
      <dgm:spPr/>
      <dgm:t>
        <a:bodyPr/>
        <a:lstStyle/>
        <a:p>
          <a:endParaRPr lang="en-IN"/>
        </a:p>
      </dgm:t>
    </dgm:pt>
    <dgm:pt modelId="{13D82567-8D0B-4BD8-8BDA-834BD3C75295}" type="pres">
      <dgm:prSet presAssocID="{0E693E72-857B-496A-A4D8-5AA1654C190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D8DEE93-39F9-4220-9A6D-564A23B298FE}" type="pres">
      <dgm:prSet presAssocID="{BB3E4BE3-CC62-48B3-AEB6-5A622E568A21}" presName="centerShape" presStyleLbl="node0" presStyleIdx="0" presStyleCnt="1"/>
      <dgm:spPr/>
    </dgm:pt>
    <dgm:pt modelId="{04A236A1-A60D-4F10-9FE5-67D59C07AC13}" type="pres">
      <dgm:prSet presAssocID="{3BFDC7AA-A7BF-4EDB-B59C-B334821558CC}" presName="node" presStyleLbl="node1" presStyleIdx="0" presStyleCnt="5">
        <dgm:presLayoutVars>
          <dgm:bulletEnabled val="1"/>
        </dgm:presLayoutVars>
      </dgm:prSet>
      <dgm:spPr/>
    </dgm:pt>
    <dgm:pt modelId="{F516B665-FFEA-4450-AB12-9DB887AF4AAB}" type="pres">
      <dgm:prSet presAssocID="{3BFDC7AA-A7BF-4EDB-B59C-B334821558CC}" presName="dummy" presStyleCnt="0"/>
      <dgm:spPr/>
    </dgm:pt>
    <dgm:pt modelId="{58741BBA-8D3C-4847-B7E5-AF318A2519E4}" type="pres">
      <dgm:prSet presAssocID="{07728158-EF56-42D6-B348-EB89215EB824}" presName="sibTrans" presStyleLbl="sibTrans2D1" presStyleIdx="0" presStyleCnt="5"/>
      <dgm:spPr/>
    </dgm:pt>
    <dgm:pt modelId="{8EDA5CFD-BCC2-4A5F-B7A5-57C78CCEBF2C}" type="pres">
      <dgm:prSet presAssocID="{A89C7E47-5818-4EFB-8876-8975DCA3CFAE}" presName="node" presStyleLbl="node1" presStyleIdx="1" presStyleCnt="5">
        <dgm:presLayoutVars>
          <dgm:bulletEnabled val="1"/>
        </dgm:presLayoutVars>
      </dgm:prSet>
      <dgm:spPr/>
    </dgm:pt>
    <dgm:pt modelId="{C44BDBAE-8CC5-498A-8740-DFEAFB200793}" type="pres">
      <dgm:prSet presAssocID="{A89C7E47-5818-4EFB-8876-8975DCA3CFAE}" presName="dummy" presStyleCnt="0"/>
      <dgm:spPr/>
    </dgm:pt>
    <dgm:pt modelId="{1B200552-B1C5-4B81-A2C1-B91230438013}" type="pres">
      <dgm:prSet presAssocID="{B170CAE1-91E1-433F-A632-71236E1E61CA}" presName="sibTrans" presStyleLbl="sibTrans2D1" presStyleIdx="1" presStyleCnt="5"/>
      <dgm:spPr/>
    </dgm:pt>
    <dgm:pt modelId="{90933480-54B5-460A-888E-B614F455A66B}" type="pres">
      <dgm:prSet presAssocID="{956368CA-7FC3-4A21-B470-A19F43CC91F5}" presName="node" presStyleLbl="node1" presStyleIdx="2" presStyleCnt="5">
        <dgm:presLayoutVars>
          <dgm:bulletEnabled val="1"/>
        </dgm:presLayoutVars>
      </dgm:prSet>
      <dgm:spPr/>
    </dgm:pt>
    <dgm:pt modelId="{C8DC8190-14F1-43E1-AD32-9B59A3C22583}" type="pres">
      <dgm:prSet presAssocID="{956368CA-7FC3-4A21-B470-A19F43CC91F5}" presName="dummy" presStyleCnt="0"/>
      <dgm:spPr/>
    </dgm:pt>
    <dgm:pt modelId="{1134F44E-EBC0-4C40-84A0-FCF7780E1210}" type="pres">
      <dgm:prSet presAssocID="{D86C697E-BE6C-4C4E-9CE0-69A6279B98BA}" presName="sibTrans" presStyleLbl="sibTrans2D1" presStyleIdx="2" presStyleCnt="5"/>
      <dgm:spPr/>
    </dgm:pt>
    <dgm:pt modelId="{8E827514-1E94-4E31-84EF-D5DE770BCE6A}" type="pres">
      <dgm:prSet presAssocID="{84242FE7-4D09-4F35-807A-568317EE8959}" presName="node" presStyleLbl="node1" presStyleIdx="3" presStyleCnt="5">
        <dgm:presLayoutVars>
          <dgm:bulletEnabled val="1"/>
        </dgm:presLayoutVars>
      </dgm:prSet>
      <dgm:spPr/>
    </dgm:pt>
    <dgm:pt modelId="{43CBEC21-B558-4B77-96FB-1FD43898FC75}" type="pres">
      <dgm:prSet presAssocID="{84242FE7-4D09-4F35-807A-568317EE8959}" presName="dummy" presStyleCnt="0"/>
      <dgm:spPr/>
    </dgm:pt>
    <dgm:pt modelId="{9D470609-C42B-4C28-AAB1-E52B2AF8632B}" type="pres">
      <dgm:prSet presAssocID="{93F0B874-7D63-4C88-B3AE-2FA949792BE8}" presName="sibTrans" presStyleLbl="sibTrans2D1" presStyleIdx="3" presStyleCnt="5"/>
      <dgm:spPr/>
    </dgm:pt>
    <dgm:pt modelId="{5F26AE39-BFAA-4CDC-9A51-0BB81803C6D5}" type="pres">
      <dgm:prSet presAssocID="{70B1A4A6-4F8F-434E-B75C-BCF97D9C87CB}" presName="node" presStyleLbl="node1" presStyleIdx="4" presStyleCnt="5">
        <dgm:presLayoutVars>
          <dgm:bulletEnabled val="1"/>
        </dgm:presLayoutVars>
      </dgm:prSet>
      <dgm:spPr/>
    </dgm:pt>
    <dgm:pt modelId="{219BF7E3-2085-41D8-B0AA-D888400BF539}" type="pres">
      <dgm:prSet presAssocID="{70B1A4A6-4F8F-434E-B75C-BCF97D9C87CB}" presName="dummy" presStyleCnt="0"/>
      <dgm:spPr/>
    </dgm:pt>
    <dgm:pt modelId="{F2352AC3-8F6B-484C-B1B7-E799E8100022}" type="pres">
      <dgm:prSet presAssocID="{E57689C4-69F7-4376-9F60-E81BC343EC86}" presName="sibTrans" presStyleLbl="sibTrans2D1" presStyleIdx="4" presStyleCnt="5"/>
      <dgm:spPr/>
    </dgm:pt>
  </dgm:ptLst>
  <dgm:cxnLst>
    <dgm:cxn modelId="{32087D21-8489-4C67-A767-F81CDEEE0243}" srcId="{BB3E4BE3-CC62-48B3-AEB6-5A622E568A21}" destId="{3BFDC7AA-A7BF-4EDB-B59C-B334821558CC}" srcOrd="0" destOrd="0" parTransId="{81D465C7-28DD-4DF1-9F37-96A382A5D260}" sibTransId="{07728158-EF56-42D6-B348-EB89215EB824}"/>
    <dgm:cxn modelId="{F356312B-508C-4650-B02C-7AF8E86FD35C}" type="presOf" srcId="{D86C697E-BE6C-4C4E-9CE0-69A6279B98BA}" destId="{1134F44E-EBC0-4C40-84A0-FCF7780E1210}" srcOrd="0" destOrd="0" presId="urn:microsoft.com/office/officeart/2005/8/layout/radial6"/>
    <dgm:cxn modelId="{BDBE8030-BC5D-49D1-B1F8-BAE37E56B8CB}" type="presOf" srcId="{84242FE7-4D09-4F35-807A-568317EE8959}" destId="{8E827514-1E94-4E31-84EF-D5DE770BCE6A}" srcOrd="0" destOrd="0" presId="urn:microsoft.com/office/officeart/2005/8/layout/radial6"/>
    <dgm:cxn modelId="{81CF7343-BC57-4FC7-B899-26B1D94D1C55}" srcId="{BB3E4BE3-CC62-48B3-AEB6-5A622E568A21}" destId="{956368CA-7FC3-4A21-B470-A19F43CC91F5}" srcOrd="2" destOrd="0" parTransId="{1551EDD8-6A80-48E6-B57B-A8AF357DA552}" sibTransId="{D86C697E-BE6C-4C4E-9CE0-69A6279B98BA}"/>
    <dgm:cxn modelId="{97236168-C482-4502-B511-F527D053B606}" type="presOf" srcId="{93F0B874-7D63-4C88-B3AE-2FA949792BE8}" destId="{9D470609-C42B-4C28-AAB1-E52B2AF8632B}" srcOrd="0" destOrd="0" presId="urn:microsoft.com/office/officeart/2005/8/layout/radial6"/>
    <dgm:cxn modelId="{8224F472-7E53-4C98-B253-E9E2FF3A2FEA}" type="presOf" srcId="{3BFDC7AA-A7BF-4EDB-B59C-B334821558CC}" destId="{04A236A1-A60D-4F10-9FE5-67D59C07AC13}" srcOrd="0" destOrd="0" presId="urn:microsoft.com/office/officeart/2005/8/layout/radial6"/>
    <dgm:cxn modelId="{DDBFFA75-D676-4317-818A-916223CFCCF2}" type="presOf" srcId="{956368CA-7FC3-4A21-B470-A19F43CC91F5}" destId="{90933480-54B5-460A-888E-B614F455A66B}" srcOrd="0" destOrd="0" presId="urn:microsoft.com/office/officeart/2005/8/layout/radial6"/>
    <dgm:cxn modelId="{BAAE917E-77F0-4E32-B80E-1353AFAE8453}" type="presOf" srcId="{E57689C4-69F7-4376-9F60-E81BC343EC86}" destId="{F2352AC3-8F6B-484C-B1B7-E799E8100022}" srcOrd="0" destOrd="0" presId="urn:microsoft.com/office/officeart/2005/8/layout/radial6"/>
    <dgm:cxn modelId="{74D74898-2199-4E9C-8A8C-E940BB3DDD52}" srcId="{BB3E4BE3-CC62-48B3-AEB6-5A622E568A21}" destId="{70B1A4A6-4F8F-434E-B75C-BCF97D9C87CB}" srcOrd="4" destOrd="0" parTransId="{FCD2DA42-FC48-4B78-BFBB-F0A7651D2BC4}" sibTransId="{E57689C4-69F7-4376-9F60-E81BC343EC86}"/>
    <dgm:cxn modelId="{4FD6CA99-2076-404A-B765-C72614134ABD}" type="presOf" srcId="{B170CAE1-91E1-433F-A632-71236E1E61CA}" destId="{1B200552-B1C5-4B81-A2C1-B91230438013}" srcOrd="0" destOrd="0" presId="urn:microsoft.com/office/officeart/2005/8/layout/radial6"/>
    <dgm:cxn modelId="{0E40C1A2-5F9C-4B01-BBF2-A659540FB566}" type="presOf" srcId="{70B1A4A6-4F8F-434E-B75C-BCF97D9C87CB}" destId="{5F26AE39-BFAA-4CDC-9A51-0BB81803C6D5}" srcOrd="0" destOrd="0" presId="urn:microsoft.com/office/officeart/2005/8/layout/radial6"/>
    <dgm:cxn modelId="{7C446FD5-353E-45CD-A326-8908051CDE5D}" type="presOf" srcId="{A89C7E47-5818-4EFB-8876-8975DCA3CFAE}" destId="{8EDA5CFD-BCC2-4A5F-B7A5-57C78CCEBF2C}" srcOrd="0" destOrd="0" presId="urn:microsoft.com/office/officeart/2005/8/layout/radial6"/>
    <dgm:cxn modelId="{2482B7DA-32D2-4EEA-BAF1-B3E83D8817B7}" type="presOf" srcId="{07728158-EF56-42D6-B348-EB89215EB824}" destId="{58741BBA-8D3C-4847-B7E5-AF318A2519E4}" srcOrd="0" destOrd="0" presId="urn:microsoft.com/office/officeart/2005/8/layout/radial6"/>
    <dgm:cxn modelId="{CE8D2DDE-3C5E-4372-97DD-704E0DB4796C}" srcId="{BB3E4BE3-CC62-48B3-AEB6-5A622E568A21}" destId="{84242FE7-4D09-4F35-807A-568317EE8959}" srcOrd="3" destOrd="0" parTransId="{23CC07E9-07E6-4D56-82F9-D1DB50CB3E71}" sibTransId="{93F0B874-7D63-4C88-B3AE-2FA949792BE8}"/>
    <dgm:cxn modelId="{E19925EC-2D6A-4AB8-A623-F22F20DCEA14}" type="presOf" srcId="{BB3E4BE3-CC62-48B3-AEB6-5A622E568A21}" destId="{DD8DEE93-39F9-4220-9A6D-564A23B298FE}" srcOrd="0" destOrd="0" presId="urn:microsoft.com/office/officeart/2005/8/layout/radial6"/>
    <dgm:cxn modelId="{130982F0-84D3-4041-8677-0A5B7EFAD243}" srcId="{BB3E4BE3-CC62-48B3-AEB6-5A622E568A21}" destId="{A89C7E47-5818-4EFB-8876-8975DCA3CFAE}" srcOrd="1" destOrd="0" parTransId="{F61350A3-4A0E-4448-8A41-8EE5BC6C389E}" sibTransId="{B170CAE1-91E1-433F-A632-71236E1E61CA}"/>
    <dgm:cxn modelId="{6AD2E5F0-68B6-4764-A4B3-3346458A9AF7}" type="presOf" srcId="{0E693E72-857B-496A-A4D8-5AA1654C1906}" destId="{13D82567-8D0B-4BD8-8BDA-834BD3C75295}" srcOrd="0" destOrd="0" presId="urn:microsoft.com/office/officeart/2005/8/layout/radial6"/>
    <dgm:cxn modelId="{DD045FFF-C05D-4960-AAB7-0CC401E80ACC}" srcId="{0E693E72-857B-496A-A4D8-5AA1654C1906}" destId="{BB3E4BE3-CC62-48B3-AEB6-5A622E568A21}" srcOrd="0" destOrd="0" parTransId="{D8E991A0-BB8B-490B-88D8-CC2B8318F383}" sibTransId="{3A78A10B-9D8F-4CFD-BFC4-10A88D41C2BF}"/>
    <dgm:cxn modelId="{2E21DA3D-E578-4BF2-9A73-D0181906FAC3}" type="presParOf" srcId="{13D82567-8D0B-4BD8-8BDA-834BD3C75295}" destId="{DD8DEE93-39F9-4220-9A6D-564A23B298FE}" srcOrd="0" destOrd="0" presId="urn:microsoft.com/office/officeart/2005/8/layout/radial6"/>
    <dgm:cxn modelId="{77C5F2CD-7EF7-4744-8512-DB5F744A679A}" type="presParOf" srcId="{13D82567-8D0B-4BD8-8BDA-834BD3C75295}" destId="{04A236A1-A60D-4F10-9FE5-67D59C07AC13}" srcOrd="1" destOrd="0" presId="urn:microsoft.com/office/officeart/2005/8/layout/radial6"/>
    <dgm:cxn modelId="{7CEE961D-90D0-4427-BC46-D1E57F1776A2}" type="presParOf" srcId="{13D82567-8D0B-4BD8-8BDA-834BD3C75295}" destId="{F516B665-FFEA-4450-AB12-9DB887AF4AAB}" srcOrd="2" destOrd="0" presId="urn:microsoft.com/office/officeart/2005/8/layout/radial6"/>
    <dgm:cxn modelId="{DE3D33CE-54C9-4215-8941-D5E2AF7C3AE3}" type="presParOf" srcId="{13D82567-8D0B-4BD8-8BDA-834BD3C75295}" destId="{58741BBA-8D3C-4847-B7E5-AF318A2519E4}" srcOrd="3" destOrd="0" presId="urn:microsoft.com/office/officeart/2005/8/layout/radial6"/>
    <dgm:cxn modelId="{956AB0AF-0048-4A7D-A502-AE5686540886}" type="presParOf" srcId="{13D82567-8D0B-4BD8-8BDA-834BD3C75295}" destId="{8EDA5CFD-BCC2-4A5F-B7A5-57C78CCEBF2C}" srcOrd="4" destOrd="0" presId="urn:microsoft.com/office/officeart/2005/8/layout/radial6"/>
    <dgm:cxn modelId="{4CAA0FA5-29D5-4AB6-9DCB-6BE837422FEA}" type="presParOf" srcId="{13D82567-8D0B-4BD8-8BDA-834BD3C75295}" destId="{C44BDBAE-8CC5-498A-8740-DFEAFB200793}" srcOrd="5" destOrd="0" presId="urn:microsoft.com/office/officeart/2005/8/layout/radial6"/>
    <dgm:cxn modelId="{23806DF8-8CC0-4783-82A3-40DD05D12235}" type="presParOf" srcId="{13D82567-8D0B-4BD8-8BDA-834BD3C75295}" destId="{1B200552-B1C5-4B81-A2C1-B91230438013}" srcOrd="6" destOrd="0" presId="urn:microsoft.com/office/officeart/2005/8/layout/radial6"/>
    <dgm:cxn modelId="{8021B2A8-2217-448E-AD29-1CD8627368A4}" type="presParOf" srcId="{13D82567-8D0B-4BD8-8BDA-834BD3C75295}" destId="{90933480-54B5-460A-888E-B614F455A66B}" srcOrd="7" destOrd="0" presId="urn:microsoft.com/office/officeart/2005/8/layout/radial6"/>
    <dgm:cxn modelId="{DFDA34A9-8B76-4314-8B89-AEC374A85AF1}" type="presParOf" srcId="{13D82567-8D0B-4BD8-8BDA-834BD3C75295}" destId="{C8DC8190-14F1-43E1-AD32-9B59A3C22583}" srcOrd="8" destOrd="0" presId="urn:microsoft.com/office/officeart/2005/8/layout/radial6"/>
    <dgm:cxn modelId="{F4395F25-A2E6-42BB-ADB4-1B92F4FE0F36}" type="presParOf" srcId="{13D82567-8D0B-4BD8-8BDA-834BD3C75295}" destId="{1134F44E-EBC0-4C40-84A0-FCF7780E1210}" srcOrd="9" destOrd="0" presId="urn:microsoft.com/office/officeart/2005/8/layout/radial6"/>
    <dgm:cxn modelId="{BFB3970B-FFAC-4B36-925A-27138EFC4BD9}" type="presParOf" srcId="{13D82567-8D0B-4BD8-8BDA-834BD3C75295}" destId="{8E827514-1E94-4E31-84EF-D5DE770BCE6A}" srcOrd="10" destOrd="0" presId="urn:microsoft.com/office/officeart/2005/8/layout/radial6"/>
    <dgm:cxn modelId="{B6A19DEC-4C30-4127-9073-51C58A1FB040}" type="presParOf" srcId="{13D82567-8D0B-4BD8-8BDA-834BD3C75295}" destId="{43CBEC21-B558-4B77-96FB-1FD43898FC75}" srcOrd="11" destOrd="0" presId="urn:microsoft.com/office/officeart/2005/8/layout/radial6"/>
    <dgm:cxn modelId="{40AD22D1-AD35-4177-8843-710B0D5CB75F}" type="presParOf" srcId="{13D82567-8D0B-4BD8-8BDA-834BD3C75295}" destId="{9D470609-C42B-4C28-AAB1-E52B2AF8632B}" srcOrd="12" destOrd="0" presId="urn:microsoft.com/office/officeart/2005/8/layout/radial6"/>
    <dgm:cxn modelId="{E2C0D721-06FB-46C1-BE28-21040AC5A921}" type="presParOf" srcId="{13D82567-8D0B-4BD8-8BDA-834BD3C75295}" destId="{5F26AE39-BFAA-4CDC-9A51-0BB81803C6D5}" srcOrd="13" destOrd="0" presId="urn:microsoft.com/office/officeart/2005/8/layout/radial6"/>
    <dgm:cxn modelId="{CC5868BC-C542-4AC8-BB6B-44E5C9E722A1}" type="presParOf" srcId="{13D82567-8D0B-4BD8-8BDA-834BD3C75295}" destId="{219BF7E3-2085-41D8-B0AA-D888400BF539}" srcOrd="14" destOrd="0" presId="urn:microsoft.com/office/officeart/2005/8/layout/radial6"/>
    <dgm:cxn modelId="{229A76EF-0B55-4B1D-858D-92A033D40481}" type="presParOf" srcId="{13D82567-8D0B-4BD8-8BDA-834BD3C75295}" destId="{F2352AC3-8F6B-484C-B1B7-E799E8100022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C6D45-3DB8-456E-946C-A26A78019D4C}">
      <dsp:nvSpPr>
        <dsp:cNvPr id="0" name=""/>
        <dsp:cNvSpPr/>
      </dsp:nvSpPr>
      <dsp:spPr>
        <a:xfrm>
          <a:off x="0" y="42416"/>
          <a:ext cx="9931078" cy="248488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766C9-EDAC-4474-A015-ACACCBE896DF}">
      <dsp:nvSpPr>
        <dsp:cNvPr id="0" name=""/>
        <dsp:cNvSpPr/>
      </dsp:nvSpPr>
      <dsp:spPr>
        <a:xfrm>
          <a:off x="300667" y="304840"/>
          <a:ext cx="2169707" cy="18752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A7FC6-BEBC-45C5-BE2E-125A4CDD7E8E}">
      <dsp:nvSpPr>
        <dsp:cNvPr id="0" name=""/>
        <dsp:cNvSpPr/>
      </dsp:nvSpPr>
      <dsp:spPr>
        <a:xfrm rot="10800000">
          <a:off x="300667" y="2484882"/>
          <a:ext cx="2169707" cy="3037078"/>
        </a:xfrm>
        <a:prstGeom prst="round2SameRect">
          <a:avLst>
            <a:gd name="adj1" fmla="val 10500"/>
            <a:gd name="adj2" fmla="val 0"/>
          </a:avLst>
        </a:prstGeom>
        <a:solidFill>
          <a:srgbClr val="7221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u="sng" kern="1200" dirty="0">
              <a:latin typeface="Arial" panose="020B0604020202020204" pitchFamily="34" charset="0"/>
              <a:cs typeface="Arial" panose="020B0604020202020204" pitchFamily="34" charset="0"/>
            </a:rPr>
            <a:t>Market Size &amp; Growth:</a:t>
          </a:r>
          <a:endParaRPr lang="en-US" sz="1600" u="sng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$310 Billion Market (2024)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20% CAGR, to $1.2 Trillion by 2030 (NITI Aayog)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Drivers:</a:t>
          </a: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Digital India push, UPI adoption, young demographic.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67393" y="2484882"/>
        <a:ext cx="2036255" cy="2970352"/>
      </dsp:txXfrm>
    </dsp:sp>
    <dsp:sp modelId="{8B7C2510-F2E6-4051-93D6-CE89C261F344}">
      <dsp:nvSpPr>
        <dsp:cNvPr id="0" name=""/>
        <dsp:cNvSpPr/>
      </dsp:nvSpPr>
      <dsp:spPr>
        <a:xfrm>
          <a:off x="2615354" y="311200"/>
          <a:ext cx="2169707" cy="182224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4B6D2-6E83-4B19-87AB-08B09384AB7A}">
      <dsp:nvSpPr>
        <dsp:cNvPr id="0" name=""/>
        <dsp:cNvSpPr/>
      </dsp:nvSpPr>
      <dsp:spPr>
        <a:xfrm rot="10800000">
          <a:off x="2732041" y="2446615"/>
          <a:ext cx="2169707" cy="3037078"/>
        </a:xfrm>
        <a:prstGeom prst="round2SameRect">
          <a:avLst>
            <a:gd name="adj1" fmla="val 10500"/>
            <a:gd name="adj2" fmla="val 0"/>
          </a:avLst>
        </a:prstGeom>
        <a:solidFill>
          <a:srgbClr val="7221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u="sng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Key Players &amp; Competitive Landscape:</a:t>
          </a:r>
          <a:endParaRPr lang="en-IN" sz="1400" u="sng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Payments:</a:t>
          </a:r>
          <a:r>
            <a:rPr lang="en-IN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IN" sz="1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PhonePe (47%), Google Pay (37%), Paytm (7%)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Lending:</a:t>
          </a:r>
          <a:r>
            <a:rPr lang="en-IN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IN" sz="1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NBFCs &amp; Digital Lenders (e.g., Paytm, Navi, Policybazaar)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Dynamics</a:t>
          </a:r>
          <a:r>
            <a:rPr lang="en-IN" sz="1400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IN" sz="1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Intense competition, focus on user experience &amp; innovation.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798767" y="2446615"/>
        <a:ext cx="2036255" cy="2970352"/>
      </dsp:txXfrm>
    </dsp:sp>
    <dsp:sp modelId="{237C82F8-5B85-47FD-8ED0-14C3167B6C41}">
      <dsp:nvSpPr>
        <dsp:cNvPr id="0" name=""/>
        <dsp:cNvSpPr/>
      </dsp:nvSpPr>
      <dsp:spPr>
        <a:xfrm>
          <a:off x="5131543" y="304840"/>
          <a:ext cx="2169707" cy="18222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E32CA-8961-436E-9F4C-58CE58BDDE37}">
      <dsp:nvSpPr>
        <dsp:cNvPr id="0" name=""/>
        <dsp:cNvSpPr/>
      </dsp:nvSpPr>
      <dsp:spPr>
        <a:xfrm rot="10800000">
          <a:off x="5085393" y="2484882"/>
          <a:ext cx="2169707" cy="3037078"/>
        </a:xfrm>
        <a:prstGeom prst="round2SameRect">
          <a:avLst>
            <a:gd name="adj1" fmla="val 10500"/>
            <a:gd name="adj2" fmla="val 0"/>
          </a:avLst>
        </a:prstGeom>
        <a:solidFill>
          <a:srgbClr val="7221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u="sng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Trends &amp; Disruptors:</a:t>
          </a:r>
          <a:endParaRPr lang="en-US" sz="1400" u="sng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Embedded Finance:</a:t>
          </a:r>
          <a:r>
            <a:rPr lang="en-US" sz="1400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Seamless integration of financial services.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AI/ML</a:t>
          </a: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US" sz="1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Personalization, fraud detection, credit scoring.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Open Banking</a:t>
          </a: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:</a:t>
          </a:r>
          <a:r>
            <a:rPr lang="en-US" sz="1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Data sharing for new product development</a:t>
          </a:r>
          <a:r>
            <a:rPr lang="en-US" sz="1400" kern="1200" dirty="0">
              <a:solidFill>
                <a:schemeClr val="bg1"/>
              </a:solidFill>
            </a:rPr>
            <a:t>.</a:t>
          </a:r>
          <a:endParaRPr lang="en-IN" sz="1400" kern="1200" dirty="0"/>
        </a:p>
      </dsp:txBody>
      <dsp:txXfrm rot="10800000">
        <a:off x="5152119" y="2484882"/>
        <a:ext cx="2036255" cy="2970352"/>
      </dsp:txXfrm>
    </dsp:sp>
    <dsp:sp modelId="{ECAF8154-1C6D-4850-9626-B0DB59E76654}">
      <dsp:nvSpPr>
        <dsp:cNvPr id="0" name=""/>
        <dsp:cNvSpPr/>
      </dsp:nvSpPr>
      <dsp:spPr>
        <a:xfrm>
          <a:off x="7460702" y="331317"/>
          <a:ext cx="2169707" cy="18222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74D64-534D-4E0D-9A6C-E01CFE127C9B}">
      <dsp:nvSpPr>
        <dsp:cNvPr id="0" name=""/>
        <dsp:cNvSpPr/>
      </dsp:nvSpPr>
      <dsp:spPr>
        <a:xfrm rot="10800000">
          <a:off x="7495591" y="2472703"/>
          <a:ext cx="2169707" cy="3037078"/>
        </a:xfrm>
        <a:prstGeom prst="round2SameRect">
          <a:avLst>
            <a:gd name="adj1" fmla="val 10500"/>
            <a:gd name="adj2" fmla="val 0"/>
          </a:avLst>
        </a:prstGeom>
        <a:solidFill>
          <a:srgbClr val="7221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u="sng" kern="12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rPr>
            <a:t>Challenges &amp; Opportunities</a:t>
          </a:r>
          <a:r>
            <a:rPr lang="en-US" sz="1400" b="1" kern="12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rPr>
            <a:t>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Challenges:</a:t>
          </a: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Regulatory evolving, cybersecurity threats</a:t>
          </a: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1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Opportunities:</a:t>
          </a: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4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Rural penetration, SME lending, cross-border payments.</a:t>
          </a:r>
          <a:endParaRPr lang="en-IN" sz="1400" b="0" kern="1200" dirty="0"/>
        </a:p>
      </dsp:txBody>
      <dsp:txXfrm rot="10800000">
        <a:off x="7562317" y="2472703"/>
        <a:ext cx="2036255" cy="2970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7E588-2165-4AA3-8805-63D2AFEFF74E}">
      <dsp:nvSpPr>
        <dsp:cNvPr id="0" name=""/>
        <dsp:cNvSpPr/>
      </dsp:nvSpPr>
      <dsp:spPr>
        <a:xfrm>
          <a:off x="1897774" y="-90032"/>
          <a:ext cx="1760322" cy="176050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7221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A0422-C4F9-4E5B-87C4-E140CEB7E679}">
      <dsp:nvSpPr>
        <dsp:cNvPr id="0" name=""/>
        <dsp:cNvSpPr/>
      </dsp:nvSpPr>
      <dsp:spPr>
        <a:xfrm>
          <a:off x="2286754" y="511461"/>
          <a:ext cx="982359" cy="491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/>
            <a:t>Strengths</a:t>
          </a:r>
        </a:p>
      </dsp:txBody>
      <dsp:txXfrm>
        <a:off x="2286754" y="511461"/>
        <a:ext cx="982359" cy="491129"/>
      </dsp:txXfrm>
    </dsp:sp>
    <dsp:sp modelId="{170D22B9-7206-447F-9549-EA55CA363042}">
      <dsp:nvSpPr>
        <dsp:cNvPr id="0" name=""/>
        <dsp:cNvSpPr/>
      </dsp:nvSpPr>
      <dsp:spPr>
        <a:xfrm>
          <a:off x="1405977" y="953573"/>
          <a:ext cx="1760322" cy="17605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7221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EC427-508B-427B-87A6-0D8B83931240}">
      <dsp:nvSpPr>
        <dsp:cNvPr id="0" name=""/>
        <dsp:cNvSpPr/>
      </dsp:nvSpPr>
      <dsp:spPr>
        <a:xfrm>
          <a:off x="1560985" y="1605347"/>
          <a:ext cx="1601246" cy="491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Weaknesses</a:t>
          </a:r>
        </a:p>
      </dsp:txBody>
      <dsp:txXfrm>
        <a:off x="1560985" y="1605347"/>
        <a:ext cx="1601246" cy="491129"/>
      </dsp:txXfrm>
    </dsp:sp>
    <dsp:sp modelId="{B2728E17-6F6F-4594-9F60-8A68F00A8E83}">
      <dsp:nvSpPr>
        <dsp:cNvPr id="0" name=""/>
        <dsp:cNvSpPr/>
      </dsp:nvSpPr>
      <dsp:spPr>
        <a:xfrm>
          <a:off x="1895010" y="1968978"/>
          <a:ext cx="1760322" cy="176050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7221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8DBB0-4CC0-4831-9BE3-BD7F4AFFBA30}">
      <dsp:nvSpPr>
        <dsp:cNvPr id="0" name=""/>
        <dsp:cNvSpPr/>
      </dsp:nvSpPr>
      <dsp:spPr>
        <a:xfrm>
          <a:off x="1956401" y="2624085"/>
          <a:ext cx="1314525" cy="491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/>
            <a:t>Opportunities</a:t>
          </a:r>
        </a:p>
      </dsp:txBody>
      <dsp:txXfrm>
        <a:off x="1956401" y="2624085"/>
        <a:ext cx="1314525" cy="491129"/>
      </dsp:txXfrm>
    </dsp:sp>
    <dsp:sp modelId="{D736D006-0C06-4FBF-90A4-F9CCB0ED29E2}">
      <dsp:nvSpPr>
        <dsp:cNvPr id="0" name=""/>
        <dsp:cNvSpPr/>
      </dsp:nvSpPr>
      <dsp:spPr>
        <a:xfrm>
          <a:off x="1531465" y="3097371"/>
          <a:ext cx="1512338" cy="151306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rgbClr val="7221A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7435F5-C440-4736-844A-B4D8D25EB00C}">
      <dsp:nvSpPr>
        <dsp:cNvPr id="0" name=""/>
        <dsp:cNvSpPr/>
      </dsp:nvSpPr>
      <dsp:spPr>
        <a:xfrm>
          <a:off x="1795572" y="3613837"/>
          <a:ext cx="982359" cy="491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50" kern="1200" dirty="0"/>
            <a:t>Threats</a:t>
          </a:r>
        </a:p>
      </dsp:txBody>
      <dsp:txXfrm>
        <a:off x="1795572" y="3613837"/>
        <a:ext cx="982359" cy="4911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50201-B180-49FC-8A15-2ECC162AC472}">
      <dsp:nvSpPr>
        <dsp:cNvPr id="0" name=""/>
        <dsp:cNvSpPr/>
      </dsp:nvSpPr>
      <dsp:spPr>
        <a:xfrm rot="10800000">
          <a:off x="0" y="1322"/>
          <a:ext cx="10895749" cy="5417344"/>
        </a:xfrm>
        <a:prstGeom prst="rect">
          <a:avLst/>
        </a:prstGeom>
        <a:solidFill>
          <a:srgbClr val="5C27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60" tIns="162560" rIns="162560" bIns="16256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.</a:t>
          </a:r>
          <a:endParaRPr lang="en-IN" sz="6400" kern="1200" dirty="0"/>
        </a:p>
      </dsp:txBody>
      <dsp:txXfrm>
        <a:off x="0" y="1322"/>
        <a:ext cx="10895749" cy="54173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52AC3-8F6B-484C-B1B7-E799E8100022}">
      <dsp:nvSpPr>
        <dsp:cNvPr id="0" name=""/>
        <dsp:cNvSpPr/>
      </dsp:nvSpPr>
      <dsp:spPr>
        <a:xfrm>
          <a:off x="1181384" y="513515"/>
          <a:ext cx="3428314" cy="3428314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70609-C42B-4C28-AAB1-E52B2AF8632B}">
      <dsp:nvSpPr>
        <dsp:cNvPr id="0" name=""/>
        <dsp:cNvSpPr/>
      </dsp:nvSpPr>
      <dsp:spPr>
        <a:xfrm>
          <a:off x="1181384" y="513515"/>
          <a:ext cx="3428314" cy="3428314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4F44E-EBC0-4C40-84A0-FCF7780E1210}">
      <dsp:nvSpPr>
        <dsp:cNvPr id="0" name=""/>
        <dsp:cNvSpPr/>
      </dsp:nvSpPr>
      <dsp:spPr>
        <a:xfrm>
          <a:off x="1181384" y="513515"/>
          <a:ext cx="3428314" cy="3428314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00552-B1C5-4B81-A2C1-B91230438013}">
      <dsp:nvSpPr>
        <dsp:cNvPr id="0" name=""/>
        <dsp:cNvSpPr/>
      </dsp:nvSpPr>
      <dsp:spPr>
        <a:xfrm>
          <a:off x="1181384" y="513515"/>
          <a:ext cx="3428314" cy="3428314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41BBA-8D3C-4847-B7E5-AF318A2519E4}">
      <dsp:nvSpPr>
        <dsp:cNvPr id="0" name=""/>
        <dsp:cNvSpPr/>
      </dsp:nvSpPr>
      <dsp:spPr>
        <a:xfrm>
          <a:off x="1181384" y="513515"/>
          <a:ext cx="3428314" cy="3428314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DEE93-39F9-4220-9A6D-564A23B298FE}">
      <dsp:nvSpPr>
        <dsp:cNvPr id="0" name=""/>
        <dsp:cNvSpPr/>
      </dsp:nvSpPr>
      <dsp:spPr>
        <a:xfrm>
          <a:off x="2106619" y="1438750"/>
          <a:ext cx="1577844" cy="1577844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PORTER’S FIVE FORCES</a:t>
          </a:r>
        </a:p>
      </dsp:txBody>
      <dsp:txXfrm>
        <a:off x="2337689" y="1669820"/>
        <a:ext cx="1115704" cy="1115704"/>
      </dsp:txXfrm>
    </dsp:sp>
    <dsp:sp modelId="{04A236A1-A60D-4F10-9FE5-67D59C07AC13}">
      <dsp:nvSpPr>
        <dsp:cNvPr id="0" name=""/>
        <dsp:cNvSpPr/>
      </dsp:nvSpPr>
      <dsp:spPr>
        <a:xfrm>
          <a:off x="2343296" y="1031"/>
          <a:ext cx="1104490" cy="1104490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Threat of New Entrants</a:t>
          </a:r>
        </a:p>
      </dsp:txBody>
      <dsp:txXfrm>
        <a:off x="2505045" y="162780"/>
        <a:ext cx="780992" cy="780992"/>
      </dsp:txXfrm>
    </dsp:sp>
    <dsp:sp modelId="{8EDA5CFD-BCC2-4A5F-B7A5-57C78CCEBF2C}">
      <dsp:nvSpPr>
        <dsp:cNvPr id="0" name=""/>
        <dsp:cNvSpPr/>
      </dsp:nvSpPr>
      <dsp:spPr>
        <a:xfrm>
          <a:off x="3935741" y="1158010"/>
          <a:ext cx="1104490" cy="1104490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Bargaining Power of Suppliers</a:t>
          </a:r>
        </a:p>
      </dsp:txBody>
      <dsp:txXfrm>
        <a:off x="4097490" y="1319759"/>
        <a:ext cx="780992" cy="780992"/>
      </dsp:txXfrm>
    </dsp:sp>
    <dsp:sp modelId="{90933480-54B5-460A-888E-B614F455A66B}">
      <dsp:nvSpPr>
        <dsp:cNvPr id="0" name=""/>
        <dsp:cNvSpPr/>
      </dsp:nvSpPr>
      <dsp:spPr>
        <a:xfrm>
          <a:off x="3327481" y="3030041"/>
          <a:ext cx="1104490" cy="1104490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Bargaining Power of Buyers</a:t>
          </a:r>
        </a:p>
      </dsp:txBody>
      <dsp:txXfrm>
        <a:off x="3489230" y="3191790"/>
        <a:ext cx="780992" cy="780992"/>
      </dsp:txXfrm>
    </dsp:sp>
    <dsp:sp modelId="{8E827514-1E94-4E31-84EF-D5DE770BCE6A}">
      <dsp:nvSpPr>
        <dsp:cNvPr id="0" name=""/>
        <dsp:cNvSpPr/>
      </dsp:nvSpPr>
      <dsp:spPr>
        <a:xfrm>
          <a:off x="1359111" y="3030041"/>
          <a:ext cx="1104490" cy="1104490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Threat of Substitutes</a:t>
          </a:r>
        </a:p>
      </dsp:txBody>
      <dsp:txXfrm>
        <a:off x="1520860" y="3191790"/>
        <a:ext cx="780992" cy="780992"/>
      </dsp:txXfrm>
    </dsp:sp>
    <dsp:sp modelId="{5F26AE39-BFAA-4CDC-9A51-0BB81803C6D5}">
      <dsp:nvSpPr>
        <dsp:cNvPr id="0" name=""/>
        <dsp:cNvSpPr/>
      </dsp:nvSpPr>
      <dsp:spPr>
        <a:xfrm>
          <a:off x="750851" y="1158010"/>
          <a:ext cx="1104490" cy="1104490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Competitive Rivalry</a:t>
          </a:r>
          <a:endParaRPr lang="en-IN" sz="1100" kern="1200" dirty="0"/>
        </a:p>
      </dsp:txBody>
      <dsp:txXfrm>
        <a:off x="912600" y="1319759"/>
        <a:ext cx="780992" cy="780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0B425-8A5F-43C4-9734-2309A59FE8D5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E714A-A6F8-42D7-BC7F-B690DC255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41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E714A-A6F8-42D7-BC7F-B690DC25564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619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E714A-A6F8-42D7-BC7F-B690DC25564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8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E714A-A6F8-42D7-BC7F-B690DC25564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36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307E-FF94-6398-FB5E-0DA8D5358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1704B-B981-C565-CA76-A744D26C0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741E0-3FB2-2FC4-A3A4-60FD5A58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39C00-9F45-17E0-FCC3-51CD31C40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947D-EE65-CFFD-1BC6-BB9C8ED1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44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5FD7-D7D3-07FA-1399-16EC1114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52F80-3C05-71F7-87A8-35E6C76FF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27EFA-8A59-A39C-429C-A289AC20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AFFA5-542E-80D5-F0D5-CE075F6B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B91C3-53C2-5EC6-BDFB-51E92BAF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9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7F5946-927B-EC8D-51DE-0C001B8B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0FFB8-0CA1-DC7E-640B-7EDA18EB4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AD35D-9F44-3046-3970-DB755226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8976C-C5FF-774D-30C6-C2F5C1FB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1CF74-D35F-447E-4A68-26082077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6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BDB9-2B2E-3033-44B8-E7FABEAD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135F7-EEB6-BFC1-3C12-702701976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7E7E7-4D0B-2044-EEA2-4DB9A3E9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20FC-74C6-51EA-EBCD-E44DB364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09EA5-8B9B-9994-910A-2D871DCE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48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8EDDC-B9FA-0990-A5EB-3E713B34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5FD4F-3046-81E3-C618-532D2ED2B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78F05-86D2-9884-0912-F27EFD89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70346-4554-4E59-B61E-09E4660F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819EE-10A6-8B02-FAA1-D7925F8F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70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B5D0-A580-F447-1A83-2733CBAB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C842-66B5-C03C-6420-A712A55C90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02586-7489-2DF8-B7CA-0C1BF5264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01D38-6A6F-CE2F-1209-AE68AC5D7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3ABF8-74DE-7C19-38EF-A27D1BB5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8635C-660F-ABDD-C9BE-3C1EA0D2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340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81F2-D71E-9888-6478-3272F9F4A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FF785-0A8E-3712-A251-F392A825E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8C0E-27A3-CDE3-1785-E3F92A78B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E902C-BFD1-B665-9923-949D8530D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CE6C4-A3D0-04A4-8418-85EECE286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2F5D5-B877-88A1-5442-51B707F9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F0302-076F-4A70-434F-D6B1095C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E51F5-306F-2754-F4F6-EAB0CB8C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7D4D-17CA-2DF9-BE3B-D21254C5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D9EF6-8851-F520-9FCE-3B2A1A56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B9ADF-DDF7-CCEB-FF14-442CE958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8068A-6855-97B9-22A3-66891C59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9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D911B-991B-E839-0A14-99638F18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8B544-EC5F-75B9-D09F-03AFEBC3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1863D-01CA-BDB9-85F5-73C4870E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61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92E7-5448-2BB8-2042-62117F78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E2BF7-7829-BA95-1592-0C679E76E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9318C-5F27-D236-0876-EA4138DB6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A4881-210C-E71E-13C7-0403EC2A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CC096-7226-1CFF-153D-BF2DD1E5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E7540-3E9E-0DA3-5C43-4936C54A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49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D331-15EE-60EF-FCA8-AE7A9A94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3B14A-6FC8-108F-9E71-33F2D8ACE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21276-A94C-7AF4-D2EB-87022FE4B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4FA6A-4E45-D20B-5827-0A1EA050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EC3B8-9DAC-0F20-ACCD-4FCED2F7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62570-B0C6-88B1-31D2-268E79D8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48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4050F9-7316-C567-7C8A-F104C06A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C8CF6-6F34-D84D-5A8B-EAF4CC3AF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F80C6-91F6-B47E-23D8-CF9D3D94B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47430-2550-41F1-A013-39181581E27A}" type="datetimeFigureOut">
              <a:rPr lang="en-IN" smtClean="0"/>
              <a:t>27-05-2025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3DE69-DA6F-A5A6-2726-5400CF235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9F6C0-3AE3-456B-4CFB-396306D3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7571C-55D9-4629-AE3A-3CFFC96AA9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3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manishamangwani21@gmail.co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seindia.com/xml-data/corpfiling/AttachHis/61bd3477-0728-46fa-9e62-319088c2f276.pdf" TargetMode="External"/><Relationship Id="rId2" Type="http://schemas.openxmlformats.org/officeDocument/2006/relationships/hyperlink" Target="https://paytm.com/document/ir/agm/fy/-24/Paytm_Annual_Report_2024.pdf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ci.org.in/statistic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markets/asia/indias-phonepe-raises-350-million-12-bln-valuation-2023-01-19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livemint.com/companies/news/paytm-group-takes-over-complete-ownership-of-creditmate-11633180423299.html" TargetMode="External"/><Relationship Id="rId4" Type="http://schemas.openxmlformats.org/officeDocument/2006/relationships/hyperlink" Target="https://economictimes.indiatimes.com/tech/funding/phonepe-racks-up-additional-200-million-from-walmart-in-ongoing-fundraise/articleshow/98723433.cms?from=md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phonepe.com/press/annual-report/PhonePe-Annual-Report-FY-23-24.pdf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onepe.com/press/annual-report/PhonePe-Annual-Report-FY-23-24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nancialexpress.com/business/banking-finance-indian-fintech-market-to-achieve-1-trillion-aum-by-2030-report-2623959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ntiva.co.in/stories/how-did-phonepe-succeed-payment-app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insightforge.beehiiv.com/p/the-phonepe-story-how-a-vision-became-india-s-fintech-gian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pwc.in/assets/pdfs/consulting/financial-services/fintech/publications/the-changing-face-of-financial-services-growth-of-fintech-in-india-v2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s://research.contrary.com/company/phonepe" TargetMode="External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economictimes.indiatimes.com/tech/startups/ipo-bound-phonepe-still-tethered-to-epay-despite-all-out-push/articleshow/121252155.cms" TargetMode="External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phonepe.com/press/annual-report/PhonePe-Annual-Report-FY-23-24.pdf" TargetMode="External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ci.org.in/what-we-do/upi/upi-ecosystem-statistics" TargetMode="External"/><Relationship Id="rId7" Type="http://schemas.openxmlformats.org/officeDocument/2006/relationships/chart" Target="../charts/chart4.xml"/><Relationship Id="rId2" Type="http://schemas.openxmlformats.org/officeDocument/2006/relationships/hyperlink" Target="https://www.phonepe.com/press/annual-report/PhonePe-Annual-Report-FY-23-24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639F2A-099B-06BD-0867-02BD6B1E2DFD}"/>
              </a:ext>
            </a:extLst>
          </p:cNvPr>
          <p:cNvCxnSpPr/>
          <p:nvPr/>
        </p:nvCxnSpPr>
        <p:spPr>
          <a:xfrm flipH="1">
            <a:off x="5122606" y="0"/>
            <a:ext cx="120936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44F90E47-08C6-A1AC-A3C9-EBBA67E45A1F}"/>
              </a:ext>
            </a:extLst>
          </p:cNvPr>
          <p:cNvSpPr/>
          <p:nvPr/>
        </p:nvSpPr>
        <p:spPr>
          <a:xfrm>
            <a:off x="0" y="-137160"/>
            <a:ext cx="6903720" cy="699516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86 w 10186"/>
              <a:gd name="connsiteY0" fmla="*/ 10029 h 10029"/>
              <a:gd name="connsiteX1" fmla="*/ 0 w 10186"/>
              <a:gd name="connsiteY1" fmla="*/ 0 h 10029"/>
              <a:gd name="connsiteX2" fmla="*/ 10186 w 10186"/>
              <a:gd name="connsiteY2" fmla="*/ 29 h 10029"/>
              <a:gd name="connsiteX3" fmla="*/ 8186 w 10186"/>
              <a:gd name="connsiteY3" fmla="*/ 10029 h 10029"/>
              <a:gd name="connsiteX4" fmla="*/ 186 w 10186"/>
              <a:gd name="connsiteY4" fmla="*/ 10029 h 10029"/>
              <a:gd name="connsiteX0" fmla="*/ 186 w 12668"/>
              <a:gd name="connsiteY0" fmla="*/ 10029 h 10029"/>
              <a:gd name="connsiteX1" fmla="*/ 0 w 12668"/>
              <a:gd name="connsiteY1" fmla="*/ 0 h 10029"/>
              <a:gd name="connsiteX2" fmla="*/ 12668 w 12668"/>
              <a:gd name="connsiteY2" fmla="*/ 58 h 10029"/>
              <a:gd name="connsiteX3" fmla="*/ 8186 w 12668"/>
              <a:gd name="connsiteY3" fmla="*/ 10029 h 10029"/>
              <a:gd name="connsiteX4" fmla="*/ 186 w 12668"/>
              <a:gd name="connsiteY4" fmla="*/ 10029 h 10029"/>
              <a:gd name="connsiteX0" fmla="*/ 186 w 12668"/>
              <a:gd name="connsiteY0" fmla="*/ 10029 h 10116"/>
              <a:gd name="connsiteX1" fmla="*/ 0 w 12668"/>
              <a:gd name="connsiteY1" fmla="*/ 0 h 10116"/>
              <a:gd name="connsiteX2" fmla="*/ 12668 w 12668"/>
              <a:gd name="connsiteY2" fmla="*/ 58 h 10116"/>
              <a:gd name="connsiteX3" fmla="*/ 9919 w 12668"/>
              <a:gd name="connsiteY3" fmla="*/ 10116 h 10116"/>
              <a:gd name="connsiteX4" fmla="*/ 186 w 12668"/>
              <a:gd name="connsiteY4" fmla="*/ 10029 h 10116"/>
              <a:gd name="connsiteX0" fmla="*/ 0 w 12777"/>
              <a:gd name="connsiteY0" fmla="*/ 10102 h 10116"/>
              <a:gd name="connsiteX1" fmla="*/ 109 w 12777"/>
              <a:gd name="connsiteY1" fmla="*/ 0 h 10116"/>
              <a:gd name="connsiteX2" fmla="*/ 12777 w 12777"/>
              <a:gd name="connsiteY2" fmla="*/ 58 h 10116"/>
              <a:gd name="connsiteX3" fmla="*/ 10028 w 12777"/>
              <a:gd name="connsiteY3" fmla="*/ 10116 h 10116"/>
              <a:gd name="connsiteX4" fmla="*/ 0 w 12777"/>
              <a:gd name="connsiteY4" fmla="*/ 10102 h 10116"/>
              <a:gd name="connsiteX0" fmla="*/ 56 w 12675"/>
              <a:gd name="connsiteY0" fmla="*/ 10291 h 10291"/>
              <a:gd name="connsiteX1" fmla="*/ 7 w 12675"/>
              <a:gd name="connsiteY1" fmla="*/ 0 h 10291"/>
              <a:gd name="connsiteX2" fmla="*/ 12675 w 12675"/>
              <a:gd name="connsiteY2" fmla="*/ 58 h 10291"/>
              <a:gd name="connsiteX3" fmla="*/ 9926 w 12675"/>
              <a:gd name="connsiteY3" fmla="*/ 10116 h 10291"/>
              <a:gd name="connsiteX4" fmla="*/ 56 w 12675"/>
              <a:gd name="connsiteY4" fmla="*/ 10291 h 10291"/>
              <a:gd name="connsiteX0" fmla="*/ 0 w 12717"/>
              <a:gd name="connsiteY0" fmla="*/ 10146 h 10146"/>
              <a:gd name="connsiteX1" fmla="*/ 49 w 12717"/>
              <a:gd name="connsiteY1" fmla="*/ 0 h 10146"/>
              <a:gd name="connsiteX2" fmla="*/ 12717 w 12717"/>
              <a:gd name="connsiteY2" fmla="*/ 58 h 10146"/>
              <a:gd name="connsiteX3" fmla="*/ 9968 w 12717"/>
              <a:gd name="connsiteY3" fmla="*/ 10116 h 10146"/>
              <a:gd name="connsiteX4" fmla="*/ 0 w 12717"/>
              <a:gd name="connsiteY4" fmla="*/ 10146 h 10146"/>
              <a:gd name="connsiteX0" fmla="*/ 0 w 12717"/>
              <a:gd name="connsiteY0" fmla="*/ 10146 h 10146"/>
              <a:gd name="connsiteX1" fmla="*/ 49 w 12717"/>
              <a:gd name="connsiteY1" fmla="*/ 0 h 10146"/>
              <a:gd name="connsiteX2" fmla="*/ 12717 w 12717"/>
              <a:gd name="connsiteY2" fmla="*/ 58 h 10146"/>
              <a:gd name="connsiteX3" fmla="*/ 11338 w 12717"/>
              <a:gd name="connsiteY3" fmla="*/ 5502 h 10146"/>
              <a:gd name="connsiteX4" fmla="*/ 9968 w 12717"/>
              <a:gd name="connsiteY4" fmla="*/ 10116 h 10146"/>
              <a:gd name="connsiteX5" fmla="*/ 0 w 12717"/>
              <a:gd name="connsiteY5" fmla="*/ 10146 h 1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10146">
                <a:moveTo>
                  <a:pt x="0" y="10146"/>
                </a:moveTo>
                <a:cubicBezTo>
                  <a:pt x="36" y="6779"/>
                  <a:pt x="13" y="3367"/>
                  <a:pt x="49" y="0"/>
                </a:cubicBezTo>
                <a:lnTo>
                  <a:pt x="12717" y="58"/>
                </a:lnTo>
                <a:cubicBezTo>
                  <a:pt x="12218" y="1858"/>
                  <a:pt x="11837" y="3702"/>
                  <a:pt x="11338" y="5502"/>
                </a:cubicBezTo>
                <a:lnTo>
                  <a:pt x="9968" y="10116"/>
                </a:lnTo>
                <a:lnTo>
                  <a:pt x="0" y="10146"/>
                </a:lnTo>
                <a:close/>
              </a:path>
            </a:pathLst>
          </a:custGeom>
          <a:solidFill>
            <a:srgbClr val="5F25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98F2DE-B59C-B3AF-C684-AEE6DC04B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62929" y="-286323"/>
            <a:ext cx="11686345" cy="65855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2F6457-3358-3669-E8CF-70F72E83C6B1}"/>
              </a:ext>
            </a:extLst>
          </p:cNvPr>
          <p:cNvSpPr txBox="1"/>
          <p:nvPr/>
        </p:nvSpPr>
        <p:spPr>
          <a:xfrm>
            <a:off x="866626" y="3778142"/>
            <a:ext cx="8040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DIGITAL PAYMENTS</a:t>
            </a:r>
            <a:endParaRPr lang="en-I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F1910-E3E4-7610-D94A-E414478879AE}"/>
              </a:ext>
            </a:extLst>
          </p:cNvPr>
          <p:cNvSpPr txBox="1"/>
          <p:nvPr/>
        </p:nvSpPr>
        <p:spPr>
          <a:xfrm>
            <a:off x="7600476" y="2725915"/>
            <a:ext cx="4085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221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  <a:endParaRPr lang="en-IN" sz="4000" b="1" dirty="0">
              <a:solidFill>
                <a:srgbClr val="7221A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C3A279C-D306-D3CC-2925-3212A94A4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200" l="1733" r="99467">
                        <a14:foregroundMark x1="800" y1="43200" x2="1169" y2="43018"/>
                        <a14:foregroundMark x1="98470" y1="66265" x2="99067" y2="69200"/>
                        <a14:foregroundMark x1="99067" y1="69200" x2="99467" y2="69800"/>
                        <a14:foregroundMark x1="29333" y1="90400" x2="17600" y2="94200"/>
                        <a14:foregroundMark x1="17600" y1="94200" x2="19600" y2="78000"/>
                        <a14:foregroundMark x1="22667" y1="59600" x2="16933" y2="81200"/>
                        <a14:foregroundMark x1="16933" y1="81200" x2="7889" y2="82854"/>
                        <a14:foregroundMark x1="7395" y1="79646" x2="15733" y2="58400"/>
                        <a14:foregroundMark x1="15733" y1="58400" x2="5645" y2="68294"/>
                        <a14:foregroundMark x1="5549" y1="67669" x2="9233" y2="51802"/>
                        <a14:foregroundMark x1="11862" y1="49850" x2="19200" y2="70000"/>
                        <a14:foregroundMark x1="19200" y1="70000" x2="14933" y2="92400"/>
                        <a14:foregroundMark x1="2320" y1="99298" x2="2133" y2="99400"/>
                        <a14:foregroundMark x1="14933" y1="92400" x2="12166" y2="93913"/>
                        <a14:foregroundMark x1="10637" y1="98567" x2="55200" y2="94200"/>
                        <a14:foregroundMark x1="2133" y1="99400" x2="2367" y2="99377"/>
                        <a14:foregroundMark x1="55200" y1="94200" x2="66000" y2="97200"/>
                        <a14:foregroundMark x1="66000" y1="97200" x2="78533" y2="97200"/>
                        <a14:foregroundMark x1="78533" y1="97200" x2="78000" y2="97200"/>
                        <a14:foregroundMark x1="4505" y1="46245" x2="4469" y2="46807"/>
                        <a14:foregroundMark x1="4611" y1="46633" x2="4641" y2="46176"/>
                        <a14:backgroundMark x1="98133" y1="55400" x2="91733" y2="31800"/>
                        <a14:backgroundMark x1="91733" y1="31800" x2="97067" y2="61000"/>
                        <a14:backgroundMark x1="97067" y1="61000" x2="82267" y2="14400"/>
                        <a14:backgroundMark x1="82267" y1="14400" x2="98133" y2="55400"/>
                        <a14:backgroundMark x1="400" y1="45200" x2="72800" y2="9000"/>
                        <a14:backgroundMark x1="72800" y1="9000" x2="77067" y2="11600"/>
                        <a14:backgroundMark x1="10667" y1="44600" x2="933" y2="56600"/>
                        <a14:backgroundMark x1="933" y1="56600" x2="6667" y2="93800"/>
                        <a14:backgroundMark x1="6667" y1="93800" x2="133" y2="60200"/>
                        <a14:backgroundMark x1="133" y1="60200" x2="8800" y2="47200"/>
                        <a14:backgroundMark x1="8800" y1="47200" x2="9067" y2="50600"/>
                        <a14:backgroundMark x1="1733" y1="86400" x2="11067" y2="98000"/>
                        <a14:backgroundMark x1="98133" y1="63000" x2="96400" y2="59600"/>
                        <a14:backgroundMark x1="99067" y1="67200" x2="98800" y2="61000"/>
                        <a14:backgroundMark x1="80133" y1="5400" x2="94400" y2="36800"/>
                        <a14:backgroundMark x1="94400" y1="36800" x2="99200" y2="66000"/>
                        <a14:backgroundMark x1="99200" y1="66000" x2="93733" y2="42400"/>
                        <a14:backgroundMark x1="78133" y1="5400" x2="89600" y2="31000"/>
                        <a14:backgroundMark x1="89600" y1="31000" x2="96933" y2="60200"/>
                        <a14:backgroundMark x1="96933" y1="60200" x2="88000" y2="33600"/>
                        <a14:backgroundMark x1="88000" y1="33600" x2="96800" y2="75800"/>
                        <a14:backgroundMark x1="96800" y1="75800" x2="99467" y2="79400"/>
                        <a14:backgroundMark x1="99067" y1="72600" x2="97467" y2="69800"/>
                        <a14:backgroundMark x1="98400" y1="78000" x2="97067" y2="76000"/>
                        <a14:backgroundMark x1="2000" y1="86400" x2="6000" y2="97200"/>
                        <a14:backgroundMark x1="6000" y1="95200" x2="1333" y2="91800"/>
                        <a14:backgroundMark x1="2400" y1="88400" x2="7067" y2="95200"/>
                        <a14:backgroundMark x1="97733" y1="79400" x2="99467" y2="89000"/>
                        <a14:backgroundMark x1="2000" y1="81600" x2="7733" y2="96600"/>
                        <a14:backgroundMark x1="8000" y1="93800" x2="2667" y2="94600"/>
                        <a14:backgroundMark x1="10400" y1="99400" x2="9067" y2="95800"/>
                        <a14:backgroundMark x1="79067" y1="10200" x2="76800" y2="9600"/>
                        <a14:backgroundMark x1="75067" y1="4200" x2="78133" y2="6800"/>
                        <a14:backgroundMark x1="4400" y1="89000" x2="4667" y2="95200"/>
                        <a14:backgroundMark x1="1733" y1="86400" x2="3067" y2="98600"/>
                        <a14:backgroundMark x1="6000" y1="98600" x2="6667" y2="98600"/>
                        <a14:backgroundMark x1="6667" y1="98000" x2="5067" y2="98600"/>
                        <a14:backgroundMark x1="3067" y1="94200" x2="6400" y2="9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4632960"/>
            <a:ext cx="4567056" cy="2225040"/>
          </a:xfrm>
          <a:prstGeom prst="parallelogram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0CE1C2D-29B0-49EA-7F9F-988FC91C0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9823" cy="20599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350AC0-A587-EA7E-72B2-6469E8872378}"/>
              </a:ext>
            </a:extLst>
          </p:cNvPr>
          <p:cNvSpPr txBox="1"/>
          <p:nvPr/>
        </p:nvSpPr>
        <p:spPr>
          <a:xfrm>
            <a:off x="8119470" y="6006888"/>
            <a:ext cx="39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by : Manisha Mangwani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ID: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manishamangwani21@gmail.com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66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A20184-8084-C196-6B18-93EDE607D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127007"/>
              </p:ext>
            </p:extLst>
          </p:nvPr>
        </p:nvGraphicFramePr>
        <p:xfrm>
          <a:off x="571018" y="1216934"/>
          <a:ext cx="11146977" cy="1538534"/>
        </p:xfrm>
        <a:graphic>
          <a:graphicData uri="http://schemas.openxmlformats.org/drawingml/2006/table">
            <a:tbl>
              <a:tblPr/>
              <a:tblGrid>
                <a:gridCol w="1250529">
                  <a:extLst>
                    <a:ext uri="{9D8B030D-6E8A-4147-A177-3AD203B41FA5}">
                      <a16:colId xmlns:a16="http://schemas.microsoft.com/office/drawing/2014/main" val="2908718161"/>
                    </a:ext>
                  </a:extLst>
                </a:gridCol>
                <a:gridCol w="1237056">
                  <a:extLst>
                    <a:ext uri="{9D8B030D-6E8A-4147-A177-3AD203B41FA5}">
                      <a16:colId xmlns:a16="http://schemas.microsoft.com/office/drawing/2014/main" val="1984851162"/>
                    </a:ext>
                  </a:extLst>
                </a:gridCol>
                <a:gridCol w="1237056">
                  <a:extLst>
                    <a:ext uri="{9D8B030D-6E8A-4147-A177-3AD203B41FA5}">
                      <a16:colId xmlns:a16="http://schemas.microsoft.com/office/drawing/2014/main" val="3254049042"/>
                    </a:ext>
                  </a:extLst>
                </a:gridCol>
                <a:gridCol w="1237056">
                  <a:extLst>
                    <a:ext uri="{9D8B030D-6E8A-4147-A177-3AD203B41FA5}">
                      <a16:colId xmlns:a16="http://schemas.microsoft.com/office/drawing/2014/main" val="1420843134"/>
                    </a:ext>
                  </a:extLst>
                </a:gridCol>
                <a:gridCol w="1237056">
                  <a:extLst>
                    <a:ext uri="{9D8B030D-6E8A-4147-A177-3AD203B41FA5}">
                      <a16:colId xmlns:a16="http://schemas.microsoft.com/office/drawing/2014/main" val="2753764538"/>
                    </a:ext>
                  </a:extLst>
                </a:gridCol>
                <a:gridCol w="1237056">
                  <a:extLst>
                    <a:ext uri="{9D8B030D-6E8A-4147-A177-3AD203B41FA5}">
                      <a16:colId xmlns:a16="http://schemas.microsoft.com/office/drawing/2014/main" val="603778139"/>
                    </a:ext>
                  </a:extLst>
                </a:gridCol>
                <a:gridCol w="1237056">
                  <a:extLst>
                    <a:ext uri="{9D8B030D-6E8A-4147-A177-3AD203B41FA5}">
                      <a16:colId xmlns:a16="http://schemas.microsoft.com/office/drawing/2014/main" val="3506694014"/>
                    </a:ext>
                  </a:extLst>
                </a:gridCol>
                <a:gridCol w="1237056">
                  <a:extLst>
                    <a:ext uri="{9D8B030D-6E8A-4147-A177-3AD203B41FA5}">
                      <a16:colId xmlns:a16="http://schemas.microsoft.com/office/drawing/2014/main" val="1417953829"/>
                    </a:ext>
                  </a:extLst>
                </a:gridCol>
                <a:gridCol w="1237056">
                  <a:extLst>
                    <a:ext uri="{9D8B030D-6E8A-4147-A177-3AD203B41FA5}">
                      <a16:colId xmlns:a16="http://schemas.microsoft.com/office/drawing/2014/main" val="1777001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600" b="1" dirty="0"/>
                        <a:t>Company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Status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/>
                        <a:t>Revenue (₹ Cr)</a:t>
                      </a:r>
                      <a:endParaRPr lang="en-IN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/>
                        <a:t>EBITDA (₹ Cr)</a:t>
                      </a:r>
                      <a:endParaRPr lang="en-IN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Net Income (₹ Cr)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EV (₹ Cr)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/>
                        <a:t>Revenue Growth (%)</a:t>
                      </a:r>
                      <a:endParaRPr lang="en-IN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EV/EBITDA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EV/Revenue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830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600"/>
                        <a:t>Paytm (One 97)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Public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r>
                        <a:rPr lang="en-IN" sz="1600" dirty="0"/>
                        <a:t>0,542.7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r>
                        <a:rPr lang="en-IN" sz="1600" dirty="0"/>
                        <a:t>58.8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-1,422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50,161.0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89.77X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4.76</a:t>
                      </a:r>
                      <a:r>
                        <a:rPr lang="en-IN" sz="1600" dirty="0"/>
                        <a:t>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9765"/>
                  </a:ext>
                </a:extLst>
              </a:tr>
              <a:tr h="380294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IN" sz="1600" dirty="0" err="1"/>
                        <a:t>obiwik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Public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875.00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37.2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r>
                        <a:rPr lang="en-IN" sz="1600" dirty="0"/>
                        <a:t>4.08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1,949.0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52.39x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2.23X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36297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68CA8B-BB76-F175-78C1-AF3CC1B9B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468310"/>
              </p:ext>
            </p:extLst>
          </p:nvPr>
        </p:nvGraphicFramePr>
        <p:xfrm>
          <a:off x="3161777" y="3815911"/>
          <a:ext cx="6228029" cy="2083445"/>
        </p:xfrm>
        <a:graphic>
          <a:graphicData uri="http://schemas.openxmlformats.org/drawingml/2006/table">
            <a:tbl>
              <a:tblPr/>
              <a:tblGrid>
                <a:gridCol w="3003585">
                  <a:extLst>
                    <a:ext uri="{9D8B030D-6E8A-4147-A177-3AD203B41FA5}">
                      <a16:colId xmlns:a16="http://schemas.microsoft.com/office/drawing/2014/main" val="2456237347"/>
                    </a:ext>
                  </a:extLst>
                </a:gridCol>
                <a:gridCol w="3224444">
                  <a:extLst>
                    <a:ext uri="{9D8B030D-6E8A-4147-A177-3AD203B41FA5}">
                      <a16:colId xmlns:a16="http://schemas.microsoft.com/office/drawing/2014/main" val="57404344"/>
                    </a:ext>
                  </a:extLst>
                </a:gridCol>
              </a:tblGrid>
              <a:tr h="416689">
                <a:tc>
                  <a:txBody>
                    <a:bodyPr/>
                    <a:lstStyle/>
                    <a:p>
                      <a:r>
                        <a:rPr lang="en-IN" sz="1600" b="1" dirty="0"/>
                        <a:t>Metric</a:t>
                      </a:r>
                      <a:endParaRPr lang="en-IN" sz="1600" dirty="0"/>
                    </a:p>
                  </a:txBody>
                  <a:tcPr anchor="ctr">
                    <a:lnL>
                      <a:noFill/>
                    </a:lnL>
                    <a:lnR w="6355" cmpd="sng">
                      <a:noFill/>
                    </a:lnR>
                    <a:lnT>
                      <a:noFill/>
                    </a:lnT>
                    <a:lnB w="635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Value</a:t>
                      </a:r>
                      <a:endParaRPr lang="en-IN" sz="1600" dirty="0"/>
                    </a:p>
                  </a:txBody>
                  <a:tcPr anchor="ctr">
                    <a:lnL w="6355" cmpd="sng"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2283631"/>
                  </a:ext>
                </a:extLst>
              </a:tr>
              <a:tr h="416689">
                <a:tc>
                  <a:txBody>
                    <a:bodyPr/>
                    <a:lstStyle/>
                    <a:p>
                      <a:r>
                        <a:rPr lang="en-IN" sz="1600" dirty="0"/>
                        <a:t>Revenue (latest)</a:t>
                      </a:r>
                    </a:p>
                  </a:txBody>
                  <a:tcPr anchor="ctr">
                    <a:lnL>
                      <a:noFill/>
                    </a:lnL>
                    <a:lnR w="6355" cmpd="sng">
                      <a:noFill/>
                    </a:lnR>
                    <a:lnT w="6355" cmpd="sng">
                      <a:noFill/>
                    </a:lnT>
                    <a:lnB w="635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₹5,725 Cr</a:t>
                      </a:r>
                    </a:p>
                  </a:txBody>
                  <a:tcPr anchor="ctr">
                    <a:lnL w="6355" cmpd="sng">
                      <a:noFill/>
                    </a:lnL>
                    <a:lnR>
                      <a:noFill/>
                    </a:lnR>
                    <a:lnT w="6355" cmpd="sng">
                      <a:noFill/>
                    </a:lnT>
                    <a:lnB w="635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510509"/>
                  </a:ext>
                </a:extLst>
              </a:tr>
              <a:tr h="416689">
                <a:tc>
                  <a:txBody>
                    <a:bodyPr/>
                    <a:lstStyle/>
                    <a:p>
                      <a:r>
                        <a:rPr lang="en-IN" sz="1600" dirty="0"/>
                        <a:t>EV/Revenue </a:t>
                      </a:r>
                      <a:r>
                        <a:rPr lang="en-IN" sz="1600" dirty="0" err="1"/>
                        <a:t>Avg</a:t>
                      </a:r>
                      <a:r>
                        <a:rPr lang="en-IN" sz="1600" dirty="0"/>
                        <a:t> (peers)</a:t>
                      </a:r>
                    </a:p>
                  </a:txBody>
                  <a:tcPr anchor="ctr">
                    <a:lnL>
                      <a:noFill/>
                    </a:lnL>
                    <a:lnR w="6355" cmpd="sng">
                      <a:noFill/>
                    </a:lnR>
                    <a:lnT w="6355" cmpd="sng">
                      <a:noFill/>
                    </a:lnT>
                    <a:lnB w="635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3.5x</a:t>
                      </a:r>
                    </a:p>
                  </a:txBody>
                  <a:tcPr anchor="ctr">
                    <a:lnL w="6355" cmpd="sng">
                      <a:noFill/>
                    </a:lnL>
                    <a:lnR>
                      <a:noFill/>
                    </a:lnR>
                    <a:lnT w="6355" cmpd="sng">
                      <a:noFill/>
                    </a:lnT>
                    <a:lnB w="635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3871228"/>
                  </a:ext>
                </a:extLst>
              </a:tr>
              <a:tr h="416689">
                <a:tc>
                  <a:txBody>
                    <a:bodyPr/>
                    <a:lstStyle/>
                    <a:p>
                      <a:r>
                        <a:rPr lang="en-IN" sz="1600" b="1" dirty="0"/>
                        <a:t>Implied Valuation</a:t>
                      </a:r>
                      <a:endParaRPr lang="en-IN" sz="1600" dirty="0"/>
                    </a:p>
                  </a:txBody>
                  <a:tcPr anchor="ctr">
                    <a:lnL>
                      <a:noFill/>
                    </a:lnL>
                    <a:lnR w="6355" cmpd="sng">
                      <a:noFill/>
                    </a:lnR>
                    <a:lnT w="6355" cmpd="sng">
                      <a:noFill/>
                    </a:lnT>
                    <a:lnB w="635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=₹ 5,725 × 3.5</a:t>
                      </a:r>
                    </a:p>
                  </a:txBody>
                  <a:tcPr anchor="ctr">
                    <a:lnL w="6355" cmpd="sng">
                      <a:noFill/>
                    </a:lnL>
                    <a:lnR>
                      <a:noFill/>
                    </a:lnR>
                    <a:lnT w="6355" cmpd="sng">
                      <a:noFill/>
                    </a:lnT>
                    <a:lnB w="6355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9674886"/>
                  </a:ext>
                </a:extLst>
              </a:tr>
              <a:tr h="416689">
                <a:tc>
                  <a:txBody>
                    <a:bodyPr/>
                    <a:lstStyle/>
                    <a:p>
                      <a:r>
                        <a:rPr lang="en-IN" sz="1600" b="1" dirty="0"/>
                        <a:t>Valuation (₹ Cr)</a:t>
                      </a:r>
                      <a:endParaRPr lang="en-IN" sz="1600" dirty="0"/>
                    </a:p>
                  </a:txBody>
                  <a:tcPr anchor="ctr">
                    <a:lnL>
                      <a:noFill/>
                    </a:lnL>
                    <a:lnR w="6355" cmpd="sng">
                      <a:noFill/>
                    </a:lnR>
                    <a:lnT w="6355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₹ 20,037.5 Cr</a:t>
                      </a:r>
                    </a:p>
                  </a:txBody>
                  <a:tcPr anchor="ctr">
                    <a:lnL w="6355" cmpd="sng">
                      <a:noFill/>
                    </a:lnL>
                    <a:lnR>
                      <a:noFill/>
                    </a:lnR>
                    <a:lnT w="6355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7122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363621F-BF97-527B-3636-6D69F9B7F01F}"/>
              </a:ext>
            </a:extLst>
          </p:cNvPr>
          <p:cNvSpPr txBox="1"/>
          <p:nvPr/>
        </p:nvSpPr>
        <p:spPr>
          <a:xfrm>
            <a:off x="405114" y="6245600"/>
            <a:ext cx="11146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</a:t>
            </a:r>
            <a:r>
              <a:rPr lang="en-US" sz="1000" dirty="0">
                <a:hlinkClick r:id="rId2"/>
              </a:rPr>
              <a:t>https://paytm.com/document/ir/agm/fy/-24/Paytm_Annual_Report_2024.pdf</a:t>
            </a:r>
            <a:r>
              <a:rPr lang="en-US" sz="1000" dirty="0"/>
              <a:t>, </a:t>
            </a:r>
            <a:r>
              <a:rPr lang="en-US" sz="1000" dirty="0">
                <a:hlinkClick r:id="rId3"/>
              </a:rPr>
              <a:t>https://www.bseindia.com/xml-data/corpfiling/AttachHis/61bd3477-0728-46fa-9e62-319088c2f276.pdf</a:t>
            </a:r>
            <a:r>
              <a:rPr lang="en-US" sz="1000" dirty="0"/>
              <a:t> </a:t>
            </a:r>
            <a:endParaRPr lang="en-IN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AEBB1-EB59-C90D-AF3F-58CE67753CF6}"/>
              </a:ext>
            </a:extLst>
          </p:cNvPr>
          <p:cNvSpPr txBox="1"/>
          <p:nvPr/>
        </p:nvSpPr>
        <p:spPr>
          <a:xfrm>
            <a:off x="571018" y="474071"/>
            <a:ext cx="116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VALUATION ANALYSIS</a:t>
            </a:r>
            <a:endParaRPr lang="en-IN" sz="2800" b="1" u="sng" dirty="0">
              <a:solidFill>
                <a:srgbClr val="7221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9CB9C0-4507-48E8-2F54-7FA0654E76B1}"/>
              </a:ext>
            </a:extLst>
          </p:cNvPr>
          <p:cNvCxnSpPr>
            <a:cxnSpLocks/>
          </p:cNvCxnSpPr>
          <p:nvPr/>
        </p:nvCxnSpPr>
        <p:spPr>
          <a:xfrm>
            <a:off x="405114" y="6192455"/>
            <a:ext cx="11092958" cy="0"/>
          </a:xfrm>
          <a:prstGeom prst="line">
            <a:avLst/>
          </a:prstGeom>
          <a:ln w="28575">
            <a:solidFill>
              <a:srgbClr val="722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13424F-B44C-3300-3A1F-BF3E3022E385}"/>
              </a:ext>
            </a:extLst>
          </p:cNvPr>
          <p:cNvSpPr txBox="1"/>
          <p:nvPr/>
        </p:nvSpPr>
        <p:spPr>
          <a:xfrm>
            <a:off x="3165987" y="3319654"/>
            <a:ext cx="60566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n>
                  <a:solidFill>
                    <a:schemeClr val="tx1"/>
                  </a:solidFill>
                </a:ln>
              </a:rPr>
              <a:t>PhonePe’s Valuation Based on Public Entities</a:t>
            </a:r>
          </a:p>
        </p:txBody>
      </p:sp>
    </p:spTree>
    <p:extLst>
      <p:ext uri="{BB962C8B-B14F-4D97-AF65-F5344CB8AC3E}">
        <p14:creationId xmlns:p14="http://schemas.microsoft.com/office/powerpoint/2010/main" val="268581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A4AB87-1ECA-D207-13C5-01AE9B67922C}"/>
              </a:ext>
            </a:extLst>
          </p:cNvPr>
          <p:cNvSpPr txBox="1"/>
          <p:nvPr/>
        </p:nvSpPr>
        <p:spPr>
          <a:xfrm>
            <a:off x="539014" y="338091"/>
            <a:ext cx="10104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 ANALYSIS</a:t>
            </a:r>
            <a:endParaRPr lang="en-IN" sz="2800" b="1" u="sng" dirty="0">
              <a:solidFill>
                <a:srgbClr val="7221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E214D-FF96-71BB-27E4-7FCA2DA3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4" y="6249555"/>
            <a:ext cx="11113971" cy="30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84C26-AD5B-F4CF-791E-D9703593A16E}"/>
              </a:ext>
            </a:extLst>
          </p:cNvPr>
          <p:cNvSpPr txBox="1"/>
          <p:nvPr/>
        </p:nvSpPr>
        <p:spPr>
          <a:xfrm>
            <a:off x="440691" y="6350133"/>
            <a:ext cx="4166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</a:t>
            </a:r>
            <a:r>
              <a:rPr lang="en-US" sz="1000" dirty="0">
                <a:hlinkClick r:id="rId3"/>
              </a:rPr>
              <a:t>https://www.npci.org.in/statistics</a:t>
            </a:r>
            <a:r>
              <a:rPr lang="en-US" sz="1000" dirty="0"/>
              <a:t> </a:t>
            </a:r>
            <a:endParaRPr lang="en-IN" sz="1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3446E29-9815-BFB2-C901-86A94B091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598884"/>
              </p:ext>
            </p:extLst>
          </p:nvPr>
        </p:nvGraphicFramePr>
        <p:xfrm>
          <a:off x="275861" y="2566743"/>
          <a:ext cx="3254417" cy="342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006DE01-4EB6-9E2F-20C3-6ACA5F871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2914754"/>
              </p:ext>
            </p:extLst>
          </p:nvPr>
        </p:nvGraphicFramePr>
        <p:xfrm>
          <a:off x="3712838" y="1061088"/>
          <a:ext cx="4487763" cy="2280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862CCC4-C6AC-C36D-0059-28C69B0964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777837"/>
              </p:ext>
            </p:extLst>
          </p:nvPr>
        </p:nvGraphicFramePr>
        <p:xfrm>
          <a:off x="7512462" y="3082078"/>
          <a:ext cx="4310927" cy="2974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162458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4582-B908-C7F5-46F0-C8FF825C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>
            <a:norm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PRECEDENT TRANSACTIONS RELATED TO FINTECH INDUSTRY</a:t>
            </a:r>
            <a:endParaRPr lang="en-IN" sz="2800" b="1" u="sng" dirty="0">
              <a:solidFill>
                <a:srgbClr val="7221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9D0C-0B30-D8A8-4125-9059B354D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4937567" cy="4650188"/>
          </a:xfrm>
          <a:ln>
            <a:solidFill>
              <a:srgbClr val="5C27A9"/>
            </a:solidFill>
          </a:ln>
        </p:spPr>
        <p:txBody>
          <a:bodyPr>
            <a:normAutofit/>
          </a:bodyPr>
          <a:lstStyle/>
          <a:p>
            <a:r>
              <a:rPr lang="en-IN" sz="2400" b="1" i="1" dirty="0"/>
              <a:t>PhonePe's Acquisitions:</a:t>
            </a:r>
            <a:endParaRPr lang="en-IN" sz="2400" i="1" dirty="0"/>
          </a:p>
          <a:p>
            <a:pPr>
              <a:lnSpc>
                <a:spcPct val="100000"/>
              </a:lnSpc>
            </a:pPr>
            <a:r>
              <a:rPr lang="en-US" sz="2400" dirty="0"/>
              <a:t>January 2023: $350 million from General Atlantic.</a:t>
            </a:r>
          </a:p>
          <a:p>
            <a:pPr marR="0" lvl="0" fontAlgn="base">
              <a:lnSpc>
                <a:spcPct val="100000"/>
              </a:lnSpc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March 2023: $200 million from Walmart.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err="1"/>
              <a:t>OpenQ</a:t>
            </a:r>
            <a:r>
              <a:rPr lang="en-IN" sz="2400" dirty="0"/>
              <a:t> &amp; </a:t>
            </a:r>
            <a:r>
              <a:rPr lang="en-IN" sz="2400" dirty="0" err="1"/>
              <a:t>WealthDesk</a:t>
            </a:r>
            <a:r>
              <a:rPr lang="en-IN" sz="2400" dirty="0"/>
              <a:t> (2022): Combined $75M deal for wealth management platforms.</a:t>
            </a: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Indus OS (2021): Acquired for $60M to boost "Switch" platform content.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EC3CA-EEE9-6D91-1062-E542F0A88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6235" y="1305646"/>
            <a:ext cx="5181600" cy="4670106"/>
          </a:xfrm>
          <a:ln>
            <a:solidFill>
              <a:srgbClr val="5F259F"/>
            </a:solidFill>
          </a:ln>
        </p:spPr>
        <p:txBody>
          <a:bodyPr>
            <a:norm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IN" sz="2400" b="1" i="1" dirty="0"/>
              <a:t>Paytm's Acquisitions: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IN" sz="2400" dirty="0" err="1"/>
              <a:t>CreditMate</a:t>
            </a:r>
            <a:r>
              <a:rPr lang="en-IN" sz="2400" dirty="0"/>
              <a:t> (2021): Acquired to strengthen digital lending business.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IN" sz="2400" b="1" i="1" dirty="0" err="1"/>
              <a:t>MobiKwik's</a:t>
            </a:r>
            <a:r>
              <a:rPr lang="en-IN" sz="2400" b="1" i="1" dirty="0"/>
              <a:t> Investments: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IN" sz="2400" dirty="0"/>
              <a:t>Bajaj Finance (2017): Invested ₹225 Cr for 10.83% stake, boosting financial services.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IN" sz="2400" dirty="0"/>
              <a:t>Series B &amp; C Funding (2015-2016): Raised $75M from investors (Sequoia, Cisco, Amex) for expansion &amp; tech.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5370D-5741-1CFE-CB22-C37A3640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4" y="6249555"/>
            <a:ext cx="11113971" cy="30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B7393-67DF-E8CD-B83A-2759A480774F}"/>
              </a:ext>
            </a:extLst>
          </p:cNvPr>
          <p:cNvSpPr txBox="1"/>
          <p:nvPr/>
        </p:nvSpPr>
        <p:spPr>
          <a:xfrm>
            <a:off x="503023" y="6335736"/>
            <a:ext cx="110335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Sources: </a:t>
            </a:r>
            <a:r>
              <a:rPr lang="en-IN" sz="1000" dirty="0">
                <a:hlinkClick r:id="rId3"/>
              </a:rPr>
              <a:t>https://www.reuters.com/markets/asia/indias-phonepe-raises-350-million-12-bln-valuation-2023-01-19/</a:t>
            </a:r>
            <a:r>
              <a:rPr lang="en-IN" sz="1000" dirty="0"/>
              <a:t>, </a:t>
            </a:r>
            <a:r>
              <a:rPr lang="en-IN" sz="1000" dirty="0">
                <a:hlinkClick r:id="rId4"/>
              </a:rPr>
              <a:t>https://economictimes.indiatimes.com/tech/funding/phonepe-racks-up-additional-200-million-from-walmart-in-ongoing-fundraise/articleshow/98723433.cms?from=mdr</a:t>
            </a:r>
            <a:r>
              <a:rPr lang="en-IN" sz="1000" dirty="0"/>
              <a:t>, </a:t>
            </a:r>
            <a:r>
              <a:rPr lang="en-IN" sz="1000" dirty="0">
                <a:hlinkClick r:id="rId5"/>
              </a:rPr>
              <a:t>https://www.livemint.com/companies/news/paytm-group-takes-over-complete-ownership-of-creditmate-11633180423299.html</a:t>
            </a:r>
            <a:r>
              <a:rPr lang="en-IN" sz="1000" dirty="0"/>
              <a:t> </a:t>
            </a: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3441A95D-515C-8008-B68D-25F339C3B715}"/>
              </a:ext>
            </a:extLst>
          </p:cNvPr>
          <p:cNvSpPr/>
          <p:nvPr/>
        </p:nvSpPr>
        <p:spPr>
          <a:xfrm rot="5400000">
            <a:off x="6034961" y="3085283"/>
            <a:ext cx="160723" cy="526711"/>
          </a:xfrm>
          <a:prstGeom prst="upDownArrow">
            <a:avLst/>
          </a:prstGeom>
          <a:solidFill>
            <a:srgbClr val="7221AF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474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A6BA-5E39-E28C-F27F-AD3D0910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565"/>
          </a:xfrm>
        </p:spPr>
        <p:txBody>
          <a:bodyPr>
            <a:normAutofit/>
          </a:bodyPr>
          <a:lstStyle/>
          <a:p>
            <a:pPr algn="ctr"/>
            <a:r>
              <a:rPr lang="en-IN" sz="2800" b="1" u="sng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02F0E-8370-2C20-4362-66F526F35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1496"/>
            <a:ext cx="10105103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As India’s largest UPI player, with over 48% market share and more than 5 billion monthly transactions, our fintech platform stands at the forefront of digital payments innovation. </a:t>
            </a:r>
          </a:p>
          <a:p>
            <a:r>
              <a:rPr lang="en-US" sz="2400" dirty="0"/>
              <a:t>From pioneering solutions like Credit on UPI and UPI ATM withdrawals to extending digital access through UPI Lite and UPI 123Pay, we’re reshaping how India transacts. </a:t>
            </a:r>
          </a:p>
          <a:p>
            <a:r>
              <a:rPr lang="en-US" sz="2400" dirty="0"/>
              <a:t>With 30+ global partnerships and government-backed initiatives, we’re driving UPI’s international adoption while expanding into lending, insurance, and wealth management. </a:t>
            </a:r>
          </a:p>
          <a:p>
            <a:r>
              <a:rPr lang="en-US" sz="2400" dirty="0"/>
              <a:t>Positioned for the future, we aim to scale alongside UPI’s exponential growth, leveraging AI and embedded finance to deliver secure, seamless, and inclusive financial services for all.</a:t>
            </a:r>
            <a:endParaRPr lang="en-IN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870B12-A34E-B5DC-B4A6-37D5D2B003A2}"/>
              </a:ext>
            </a:extLst>
          </p:cNvPr>
          <p:cNvCxnSpPr>
            <a:cxnSpLocks/>
          </p:cNvCxnSpPr>
          <p:nvPr/>
        </p:nvCxnSpPr>
        <p:spPr>
          <a:xfrm>
            <a:off x="838200" y="6280945"/>
            <a:ext cx="11092958" cy="0"/>
          </a:xfrm>
          <a:prstGeom prst="line">
            <a:avLst/>
          </a:prstGeom>
          <a:ln w="28575">
            <a:solidFill>
              <a:srgbClr val="7221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51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1037FE-EED8-76E2-E256-C995458057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5" y="835742"/>
            <a:ext cx="11767567" cy="588460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CAC5CB-5813-D278-7896-C16150F4D3DF}"/>
              </a:ext>
            </a:extLst>
          </p:cNvPr>
          <p:cNvCxnSpPr/>
          <p:nvPr/>
        </p:nvCxnSpPr>
        <p:spPr>
          <a:xfrm>
            <a:off x="648182" y="6551271"/>
            <a:ext cx="11123270" cy="0"/>
          </a:xfrm>
          <a:prstGeom prst="line">
            <a:avLst/>
          </a:prstGeom>
          <a:ln w="28575">
            <a:solidFill>
              <a:srgbClr val="5F2AA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38C0AA3-39CC-D983-9F7B-409A20952144}"/>
              </a:ext>
            </a:extLst>
          </p:cNvPr>
          <p:cNvSpPr txBox="1"/>
          <p:nvPr/>
        </p:nvSpPr>
        <p:spPr>
          <a:xfrm>
            <a:off x="648182" y="6581806"/>
            <a:ext cx="10934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Sources: </a:t>
            </a:r>
            <a:r>
              <a:rPr lang="en-IN" sz="1000" dirty="0">
                <a:hlinkClick r:id="rId3"/>
              </a:rPr>
              <a:t>https://www.phonepe.com/press/annual-report/PhonePe-Annual-Report-FY-23-24.pdf</a:t>
            </a:r>
            <a:r>
              <a:rPr lang="en-IN" sz="1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1A2D9-EC78-0422-60BA-2F7DB40F0508}"/>
              </a:ext>
            </a:extLst>
          </p:cNvPr>
          <p:cNvSpPr txBox="1"/>
          <p:nvPr/>
        </p:nvSpPr>
        <p:spPr>
          <a:xfrm>
            <a:off x="648182" y="185178"/>
            <a:ext cx="10934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2800" b="1" u="sng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F08AF-AB91-3612-C7B5-6CB26230A52A}"/>
              </a:ext>
            </a:extLst>
          </p:cNvPr>
          <p:cNvSpPr/>
          <p:nvPr/>
        </p:nvSpPr>
        <p:spPr>
          <a:xfrm>
            <a:off x="2595716" y="1956619"/>
            <a:ext cx="9175736" cy="4493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FA91C-457E-C4EF-77D6-13BCA7327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68764"/>
            <a:ext cx="957826" cy="820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298A6A-A18A-7DA2-5DD2-6A478839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516" y="4735643"/>
            <a:ext cx="1760372" cy="1550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3AEC7B-345B-4A92-4E42-FAD256B5F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817" y="4735643"/>
            <a:ext cx="1303133" cy="8077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B8DB8B-AD27-2450-74D0-720FAEAF2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005" y="4095122"/>
            <a:ext cx="1348857" cy="11888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C91772-316E-F6CD-795B-AF444FFE2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438" y="4808829"/>
            <a:ext cx="1242168" cy="11278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78D533-276F-5440-B1AC-DBA24CD16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8023" y="3374301"/>
            <a:ext cx="1409634" cy="10957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44C2F8-CE82-1440-1484-4A21ADE5CC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697" y="3103859"/>
            <a:ext cx="2705658" cy="15508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9947C0-4028-24FE-AF3B-326229AD54C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77049"/>
          <a:stretch/>
        </p:blipFill>
        <p:spPr>
          <a:xfrm>
            <a:off x="3040344" y="5329633"/>
            <a:ext cx="1219306" cy="11508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189DD0A-E8B5-EFF8-D5BD-780FBE2C42FE}"/>
              </a:ext>
            </a:extLst>
          </p:cNvPr>
          <p:cNvSpPr txBox="1"/>
          <p:nvPr/>
        </p:nvSpPr>
        <p:spPr>
          <a:xfrm>
            <a:off x="3639417" y="2593601"/>
            <a:ext cx="2705658" cy="338554"/>
          </a:xfrm>
          <a:prstGeom prst="rect">
            <a:avLst/>
          </a:prstGeom>
          <a:noFill/>
          <a:ln>
            <a:solidFill>
              <a:srgbClr val="5F2A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SOLUTIONS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A5330C-2816-2851-F224-DCCB4D1CB330}"/>
              </a:ext>
            </a:extLst>
          </p:cNvPr>
          <p:cNvSpPr txBox="1"/>
          <p:nvPr/>
        </p:nvSpPr>
        <p:spPr>
          <a:xfrm>
            <a:off x="8364399" y="2580761"/>
            <a:ext cx="2705658" cy="338554"/>
          </a:xfrm>
          <a:prstGeom prst="rect">
            <a:avLst/>
          </a:prstGeom>
          <a:noFill/>
          <a:ln>
            <a:solidFill>
              <a:srgbClr val="5F2A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SOLUTIONS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00ACD7-D964-D827-E95A-4637049FE1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4399" y="4987769"/>
            <a:ext cx="1760372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2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5EE9FF-B28B-BED1-D2E5-BAFF09567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4377A7-AE6E-4A0D-6C87-EC53C2C15DF6}"/>
              </a:ext>
            </a:extLst>
          </p:cNvPr>
          <p:cNvCxnSpPr>
            <a:cxnSpLocks/>
          </p:cNvCxnSpPr>
          <p:nvPr/>
        </p:nvCxnSpPr>
        <p:spPr>
          <a:xfrm>
            <a:off x="471948" y="6481823"/>
            <a:ext cx="11125885" cy="0"/>
          </a:xfrm>
          <a:prstGeom prst="line">
            <a:avLst/>
          </a:prstGeom>
          <a:ln w="28575">
            <a:solidFill>
              <a:srgbClr val="5F2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F25716-6832-D00F-C5D8-BB4DACBC725B}"/>
              </a:ext>
            </a:extLst>
          </p:cNvPr>
          <p:cNvSpPr txBox="1"/>
          <p:nvPr/>
        </p:nvSpPr>
        <p:spPr>
          <a:xfrm>
            <a:off x="550606" y="6577781"/>
            <a:ext cx="10903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Sources: </a:t>
            </a:r>
            <a:r>
              <a:rPr lang="en-US" sz="1000" dirty="0">
                <a:hlinkClick r:id="rId3"/>
              </a:rPr>
              <a:t>https://www.phonepe.com/press/annual-report/PhonePe-Annual-Report-FY-23-24.pdf</a:t>
            </a:r>
            <a:r>
              <a:rPr lang="en-US" sz="1000" dirty="0"/>
              <a:t> 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29012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39CF71-3D5B-F896-FBAF-EFA812A92B3B}"/>
              </a:ext>
            </a:extLst>
          </p:cNvPr>
          <p:cNvSpPr txBox="1"/>
          <p:nvPr/>
        </p:nvSpPr>
        <p:spPr>
          <a:xfrm>
            <a:off x="471948" y="158241"/>
            <a:ext cx="615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OVERVIEW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BEE0209-5C89-D617-CBEF-3CE3805375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322947"/>
              </p:ext>
            </p:extLst>
          </p:nvPr>
        </p:nvGraphicFramePr>
        <p:xfrm>
          <a:off x="810227" y="774261"/>
          <a:ext cx="9931078" cy="5521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E594875-C9D2-2F76-5D9F-5E5835B68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70" y="1040875"/>
            <a:ext cx="2226197" cy="19258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9FC068-CF2F-C6ED-1C62-9846112F6BE1}"/>
              </a:ext>
            </a:extLst>
          </p:cNvPr>
          <p:cNvSpPr txBox="1"/>
          <p:nvPr/>
        </p:nvSpPr>
        <p:spPr>
          <a:xfrm>
            <a:off x="403122" y="6544314"/>
            <a:ext cx="11385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Sources: </a:t>
            </a:r>
            <a:r>
              <a:rPr lang="en-IN" sz="1000" dirty="0">
                <a:hlinkClick r:id="rId8"/>
              </a:rPr>
              <a:t>https://www.financialexpress.com/business/banking-finance-indian-fintech-market-to-achieve-1-trillion-aum-by-2030-report-2623959/</a:t>
            </a:r>
            <a:r>
              <a:rPr lang="en-IN" sz="10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2D48E9-7B86-CA34-252B-B791BDB3E312}"/>
              </a:ext>
            </a:extLst>
          </p:cNvPr>
          <p:cNvCxnSpPr>
            <a:cxnSpLocks/>
          </p:cNvCxnSpPr>
          <p:nvPr/>
        </p:nvCxnSpPr>
        <p:spPr>
          <a:xfrm>
            <a:off x="471948" y="6481823"/>
            <a:ext cx="11125885" cy="0"/>
          </a:xfrm>
          <a:prstGeom prst="line">
            <a:avLst/>
          </a:prstGeom>
          <a:ln w="28575">
            <a:solidFill>
              <a:srgbClr val="5F2A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63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DBC17C-5F63-5E19-19D7-6CD7F8DB14DC}"/>
              </a:ext>
            </a:extLst>
          </p:cNvPr>
          <p:cNvSpPr txBox="1"/>
          <p:nvPr/>
        </p:nvSpPr>
        <p:spPr>
          <a:xfrm>
            <a:off x="555523" y="136998"/>
            <a:ext cx="10979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SELLING POINT (USP)</a:t>
            </a:r>
            <a:endParaRPr lang="en-IN" sz="2800" b="1" u="sng" dirty="0">
              <a:solidFill>
                <a:srgbClr val="7221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DCD4C-7405-2075-29AE-1C83848EF886}"/>
              </a:ext>
            </a:extLst>
          </p:cNvPr>
          <p:cNvSpPr txBox="1"/>
          <p:nvPr/>
        </p:nvSpPr>
        <p:spPr>
          <a:xfrm>
            <a:off x="570271" y="736895"/>
            <a:ext cx="1105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introduced several unique features that distinguish it from its competitors in the Indian fintech landscape. Here are some of the standout aspects.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3658B-7044-9137-1D97-4957E3996491}"/>
              </a:ext>
            </a:extLst>
          </p:cNvPr>
          <p:cNvSpPr txBox="1"/>
          <p:nvPr/>
        </p:nvSpPr>
        <p:spPr>
          <a:xfrm>
            <a:off x="599653" y="1557733"/>
            <a:ext cx="352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PhonePe Smart Speaker: Offline Payment Notifications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657F7-20DB-9F8F-62D9-F14A36C18A82}"/>
              </a:ext>
            </a:extLst>
          </p:cNvPr>
          <p:cNvSpPr txBox="1"/>
          <p:nvPr/>
        </p:nvSpPr>
        <p:spPr>
          <a:xfrm>
            <a:off x="8086734" y="1557733"/>
            <a:ext cx="392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PhonePe Switch: In-App Mini-App Platform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F651A-660D-6378-3A5A-64A40800F19B}"/>
              </a:ext>
            </a:extLst>
          </p:cNvPr>
          <p:cNvSpPr txBox="1"/>
          <p:nvPr/>
        </p:nvSpPr>
        <p:spPr>
          <a:xfrm>
            <a:off x="1162446" y="4052410"/>
            <a:ext cx="450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PhonePe Pulse: Open Data Insights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82021-81A0-27A7-2EF4-F07ED644A976}"/>
              </a:ext>
            </a:extLst>
          </p:cNvPr>
          <p:cNvSpPr txBox="1"/>
          <p:nvPr/>
        </p:nvSpPr>
        <p:spPr>
          <a:xfrm>
            <a:off x="6384806" y="4038289"/>
            <a:ext cx="515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Device Tokenization for Enhanced Security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A7115-E011-26FC-30EE-DBAE05D095D0}"/>
              </a:ext>
            </a:extLst>
          </p:cNvPr>
          <p:cNvSpPr txBox="1"/>
          <p:nvPr/>
        </p:nvSpPr>
        <p:spPr>
          <a:xfrm>
            <a:off x="4040900" y="1659417"/>
            <a:ext cx="3537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Account Aggregator Services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FACE6-2957-0686-3FA1-8026B4C05802}"/>
              </a:ext>
            </a:extLst>
          </p:cNvPr>
          <p:cNvCxnSpPr/>
          <p:nvPr/>
        </p:nvCxnSpPr>
        <p:spPr>
          <a:xfrm>
            <a:off x="555523" y="6241846"/>
            <a:ext cx="10451690" cy="0"/>
          </a:xfrm>
          <a:prstGeom prst="line">
            <a:avLst/>
          </a:prstGeom>
          <a:ln w="28575">
            <a:solidFill>
              <a:srgbClr val="5F259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B33DD7-FFB2-A9DD-D322-9669F54FBC78}"/>
              </a:ext>
            </a:extLst>
          </p:cNvPr>
          <p:cNvSpPr txBox="1"/>
          <p:nvPr/>
        </p:nvSpPr>
        <p:spPr>
          <a:xfrm>
            <a:off x="555523" y="6293778"/>
            <a:ext cx="10451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</a:t>
            </a:r>
            <a:r>
              <a:rPr lang="en-US" sz="1000" dirty="0">
                <a:hlinkClick r:id="rId2"/>
              </a:rPr>
              <a:t>https://insightforge.beehiiv.com/p/the-phonepe-story-how-a-vision-became-india-s-fintech-giant</a:t>
            </a:r>
            <a:r>
              <a:rPr lang="en-US" sz="1000" dirty="0"/>
              <a:t>, </a:t>
            </a:r>
            <a:r>
              <a:rPr lang="en-IN" sz="1000" dirty="0">
                <a:hlinkClick r:id="rId3"/>
              </a:rPr>
              <a:t>https://www.inventiva.co.in/stories/how-did-phonepe-succeed-payment-app/</a:t>
            </a:r>
            <a:r>
              <a:rPr lang="en-US" sz="1000" dirty="0"/>
              <a:t> </a:t>
            </a:r>
            <a:endParaRPr lang="en-IN" sz="1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AB9255D-F446-AC84-B090-EC3CE470C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46" y="2077306"/>
            <a:ext cx="1697870" cy="1456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E78CA8-BE13-19CE-4572-3A029CEA5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961" y="2322130"/>
            <a:ext cx="2069702" cy="1439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AF0604-C065-FBF2-5878-E3CB73D13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78" y="2168693"/>
            <a:ext cx="3369443" cy="1743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Hexagon 30">
            <a:extLst>
              <a:ext uri="{FF2B5EF4-FFF2-40B4-BE49-F238E27FC236}">
                <a16:creationId xmlns:a16="http://schemas.microsoft.com/office/drawing/2014/main" id="{C6019C51-C083-45D0-76ED-4270975C5BAA}"/>
              </a:ext>
            </a:extLst>
          </p:cNvPr>
          <p:cNvSpPr/>
          <p:nvPr/>
        </p:nvSpPr>
        <p:spPr>
          <a:xfrm>
            <a:off x="7917085" y="4678938"/>
            <a:ext cx="1435260" cy="1291590"/>
          </a:xfrm>
          <a:prstGeom prst="hexagon">
            <a:avLst/>
          </a:prstGeom>
          <a:gradFill flip="none" rotWithShape="1">
            <a:gsLst>
              <a:gs pos="0">
                <a:srgbClr val="9966FF">
                  <a:tint val="66000"/>
                  <a:satMod val="160000"/>
                </a:srgbClr>
              </a:gs>
              <a:gs pos="50000">
                <a:srgbClr val="9966FF">
                  <a:tint val="44500"/>
                  <a:satMod val="160000"/>
                </a:srgbClr>
              </a:gs>
              <a:gs pos="100000">
                <a:srgbClr val="9966FF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5F2AA6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TOKEN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D7F740A-A491-8696-F892-58940EF6A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75" y="4477906"/>
            <a:ext cx="2674716" cy="1614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68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C4C7-1B57-B78D-5ADA-A6BA9EF0F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1A1E1-DB99-3B71-1570-A046E03822EE}"/>
              </a:ext>
            </a:extLst>
          </p:cNvPr>
          <p:cNvSpPr txBox="1"/>
          <p:nvPr/>
        </p:nvSpPr>
        <p:spPr>
          <a:xfrm>
            <a:off x="683342" y="110019"/>
            <a:ext cx="1125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5F2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SWOT ANALYSIS</a:t>
            </a:r>
            <a:endParaRPr lang="en-IN" sz="2800" b="1" u="sng" dirty="0">
              <a:solidFill>
                <a:srgbClr val="5F2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23147-5D5A-0792-6B22-3E90464411DA}"/>
              </a:ext>
            </a:extLst>
          </p:cNvPr>
          <p:cNvSpPr txBox="1"/>
          <p:nvPr/>
        </p:nvSpPr>
        <p:spPr>
          <a:xfrm>
            <a:off x="683342" y="790010"/>
            <a:ext cx="110514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5F2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PhonePe</a:t>
            </a:r>
            <a:r>
              <a:rPr lang="en-US" sz="1900" dirty="0"/>
              <a:t> has introduced several unique features that distinguish it from its competitors in the Indian fintech landscape. Here are some of the standout aspects.</a:t>
            </a:r>
            <a:endParaRPr lang="en-IN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F2328-BE7D-28A0-6199-DCB5F39EDCD0}"/>
              </a:ext>
            </a:extLst>
          </p:cNvPr>
          <p:cNvSpPr txBox="1"/>
          <p:nvPr/>
        </p:nvSpPr>
        <p:spPr>
          <a:xfrm>
            <a:off x="7207046" y="1530949"/>
            <a:ext cx="4483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Market leadership in UPI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Backed by Walmart (via Flipkart)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High merchant penetration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66A98-3209-C7EC-1875-9001FF4AF9B5}"/>
              </a:ext>
            </a:extLst>
          </p:cNvPr>
          <p:cNvSpPr txBox="1"/>
          <p:nvPr/>
        </p:nvSpPr>
        <p:spPr>
          <a:xfrm>
            <a:off x="796413" y="2673681"/>
            <a:ext cx="3687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Heavy competition from Google Pay, Paytm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Monetization still maturing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F29B9-30DA-9A5C-3500-32E8A9C9DA56}"/>
              </a:ext>
            </a:extLst>
          </p:cNvPr>
          <p:cNvSpPr txBox="1"/>
          <p:nvPr/>
        </p:nvSpPr>
        <p:spPr>
          <a:xfrm>
            <a:off x="7207046" y="3833297"/>
            <a:ext cx="4355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Cross-border payments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Expanding into lending, wealth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7D1961-9C4B-0226-E85D-693B973DAF2D}"/>
              </a:ext>
            </a:extLst>
          </p:cNvPr>
          <p:cNvSpPr txBox="1"/>
          <p:nvPr/>
        </p:nvSpPr>
        <p:spPr>
          <a:xfrm>
            <a:off x="796413" y="4954110"/>
            <a:ext cx="340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Regulatory risks (RBI, NPCI)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Data privacy concerns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1F088-A44A-1A27-90B9-C390B6999422}"/>
              </a:ext>
            </a:extLst>
          </p:cNvPr>
          <p:cNvCxnSpPr/>
          <p:nvPr/>
        </p:nvCxnSpPr>
        <p:spPr>
          <a:xfrm>
            <a:off x="796413" y="6311678"/>
            <a:ext cx="10451690" cy="0"/>
          </a:xfrm>
          <a:prstGeom prst="line">
            <a:avLst/>
          </a:prstGeom>
          <a:ln w="28575">
            <a:solidFill>
              <a:srgbClr val="5C27A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DC52F7-4A83-00EE-66E7-825E1480E9B0}"/>
              </a:ext>
            </a:extLst>
          </p:cNvPr>
          <p:cNvSpPr txBox="1"/>
          <p:nvPr/>
        </p:nvSpPr>
        <p:spPr>
          <a:xfrm>
            <a:off x="796413" y="6311678"/>
            <a:ext cx="10451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</a:t>
            </a:r>
            <a:r>
              <a:rPr lang="en-US" sz="1000" dirty="0">
                <a:hlinkClick r:id="rId2"/>
              </a:rPr>
              <a:t>https://www.pwc.in/assets/pdfs/consulting/financial-services/fintech/publications/the-changing-face-of-financial-services-growth-of-fintech-in-india-v2.pdf</a:t>
            </a:r>
            <a:r>
              <a:rPr lang="en-US" sz="1000" dirty="0"/>
              <a:t> </a:t>
            </a:r>
            <a:endParaRPr lang="en-IN" sz="10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97663AF-A796-A6AA-4F53-B097CB4A33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7663090"/>
              </p:ext>
            </p:extLst>
          </p:nvPr>
        </p:nvGraphicFramePr>
        <p:xfrm>
          <a:off x="3206188" y="1467118"/>
          <a:ext cx="5000263" cy="4668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133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85303-5856-E100-2382-F765A5A0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BF18E-FBCF-C722-DE79-E816C4568C95}"/>
              </a:ext>
            </a:extLst>
          </p:cNvPr>
          <p:cNvSpPr txBox="1"/>
          <p:nvPr/>
        </p:nvSpPr>
        <p:spPr>
          <a:xfrm>
            <a:off x="787257" y="93569"/>
            <a:ext cx="1125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5F2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PESTEL ANALYSIS</a:t>
            </a:r>
            <a:endParaRPr lang="en-IN" sz="2800" b="1" u="sng" dirty="0">
              <a:solidFill>
                <a:srgbClr val="5F2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102496-14E8-62D9-1EE4-C668DA27558B}"/>
              </a:ext>
            </a:extLst>
          </p:cNvPr>
          <p:cNvCxnSpPr>
            <a:cxnSpLocks/>
          </p:cNvCxnSpPr>
          <p:nvPr/>
        </p:nvCxnSpPr>
        <p:spPr>
          <a:xfrm>
            <a:off x="787257" y="6361471"/>
            <a:ext cx="10848195" cy="0"/>
          </a:xfrm>
          <a:prstGeom prst="line">
            <a:avLst/>
          </a:prstGeom>
          <a:ln>
            <a:solidFill>
              <a:srgbClr val="5C27A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0FA6C2-A5C0-1786-5E0A-19BE64181229}"/>
              </a:ext>
            </a:extLst>
          </p:cNvPr>
          <p:cNvSpPr txBox="1"/>
          <p:nvPr/>
        </p:nvSpPr>
        <p:spPr>
          <a:xfrm>
            <a:off x="718940" y="6384106"/>
            <a:ext cx="10451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</a:t>
            </a:r>
            <a:r>
              <a:rPr lang="en-US" sz="1000" dirty="0">
                <a:hlinkClick r:id="rId3"/>
              </a:rPr>
              <a:t>https://research.contrary.com/company/phonepe</a:t>
            </a:r>
            <a:r>
              <a:rPr lang="en-US" sz="1000" dirty="0"/>
              <a:t>, </a:t>
            </a:r>
            <a:r>
              <a:rPr lang="en-US" sz="1000" dirty="0">
                <a:hlinkClick r:id="rId4"/>
              </a:rPr>
              <a:t>https://economictimes.indiatimes.com/tech/startups/ipo-bound-phonepe-still-tethered-to-epay-despite-all-out-push/articleshow/121252155.cms</a:t>
            </a:r>
            <a:r>
              <a:rPr lang="en-US" sz="1000" dirty="0"/>
              <a:t>? </a:t>
            </a:r>
            <a:endParaRPr lang="en-IN" sz="1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968D037-4983-8EB5-A046-DC2059F89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033632"/>
              </p:ext>
            </p:extLst>
          </p:nvPr>
        </p:nvGraphicFramePr>
        <p:xfrm>
          <a:off x="787257" y="719665"/>
          <a:ext cx="108957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F045F-3392-A03B-2195-F78263EA6744}"/>
              </a:ext>
            </a:extLst>
          </p:cNvPr>
          <p:cNvGrpSpPr/>
          <p:nvPr/>
        </p:nvGrpSpPr>
        <p:grpSpPr>
          <a:xfrm>
            <a:off x="1180380" y="797338"/>
            <a:ext cx="3206861" cy="5263324"/>
            <a:chOff x="1005433" y="1394506"/>
            <a:chExt cx="3182675" cy="5263324"/>
          </a:xfrm>
        </p:grpSpPr>
        <p:sp>
          <p:nvSpPr>
            <p:cNvPr id="11" name="Flowchart: Off-page Connector 10">
              <a:extLst>
                <a:ext uri="{FF2B5EF4-FFF2-40B4-BE49-F238E27FC236}">
                  <a16:creationId xmlns:a16="http://schemas.microsoft.com/office/drawing/2014/main" id="{82D497C7-7EF5-9089-2FBA-9ECE9ACC21AA}"/>
                </a:ext>
              </a:extLst>
            </p:cNvPr>
            <p:cNvSpPr/>
            <p:nvPr/>
          </p:nvSpPr>
          <p:spPr>
            <a:xfrm>
              <a:off x="1005433" y="1411706"/>
              <a:ext cx="1541376" cy="5228923"/>
            </a:xfrm>
            <a:prstGeom prst="flowChartOffpage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Flowchart: Off-page Connector 12">
              <a:extLst>
                <a:ext uri="{FF2B5EF4-FFF2-40B4-BE49-F238E27FC236}">
                  <a16:creationId xmlns:a16="http://schemas.microsoft.com/office/drawing/2014/main" id="{E44DD74B-7FCB-17FC-5232-168008E1E56E}"/>
                </a:ext>
              </a:extLst>
            </p:cNvPr>
            <p:cNvSpPr/>
            <p:nvPr/>
          </p:nvSpPr>
          <p:spPr>
            <a:xfrm>
              <a:off x="2646731" y="1394506"/>
              <a:ext cx="1541377" cy="5263324"/>
            </a:xfrm>
            <a:prstGeom prst="flowChartOffpage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01213C-6BDD-DC7B-0463-F506D846D694}"/>
              </a:ext>
            </a:extLst>
          </p:cNvPr>
          <p:cNvSpPr txBox="1"/>
          <p:nvPr/>
        </p:nvSpPr>
        <p:spPr>
          <a:xfrm>
            <a:off x="1021926" y="1041331"/>
            <a:ext cx="185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POLITICAL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5C9B4A-2F8F-B73A-D7A2-7FF33FEBC1B2}"/>
              </a:ext>
            </a:extLst>
          </p:cNvPr>
          <p:cNvSpPr txBox="1"/>
          <p:nvPr/>
        </p:nvSpPr>
        <p:spPr>
          <a:xfrm>
            <a:off x="2992479" y="1069453"/>
            <a:ext cx="136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ECONOMIC</a:t>
            </a:r>
            <a:endParaRPr lang="en-IN" b="1" u="sn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C8F83E-938F-0EF7-643F-8A449FBE2708}"/>
              </a:ext>
            </a:extLst>
          </p:cNvPr>
          <p:cNvSpPr txBox="1"/>
          <p:nvPr/>
        </p:nvSpPr>
        <p:spPr>
          <a:xfrm>
            <a:off x="1307690" y="1486841"/>
            <a:ext cx="1410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PhonePe's growth is largely driven by government support for digital inclusion and UPI adoption.</a:t>
            </a:r>
            <a:endParaRPr lang="en-IN" dirty="0"/>
          </a:p>
        </p:txBody>
      </p:sp>
      <p:sp>
        <p:nvSpPr>
          <p:cNvPr id="32" name="Flowchart: Off-page Connector 31">
            <a:extLst>
              <a:ext uri="{FF2B5EF4-FFF2-40B4-BE49-F238E27FC236}">
                <a16:creationId xmlns:a16="http://schemas.microsoft.com/office/drawing/2014/main" id="{A0497EFE-014C-B9B1-F7C8-F984C3F1C43A}"/>
              </a:ext>
            </a:extLst>
          </p:cNvPr>
          <p:cNvSpPr/>
          <p:nvPr/>
        </p:nvSpPr>
        <p:spPr>
          <a:xfrm>
            <a:off x="4507744" y="797338"/>
            <a:ext cx="1624808" cy="5263324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Flowchart: Off-page Connector 32">
            <a:extLst>
              <a:ext uri="{FF2B5EF4-FFF2-40B4-BE49-F238E27FC236}">
                <a16:creationId xmlns:a16="http://schemas.microsoft.com/office/drawing/2014/main" id="{24E81AD3-9B6A-94CD-4841-0737C36641FE}"/>
              </a:ext>
            </a:extLst>
          </p:cNvPr>
          <p:cNvSpPr/>
          <p:nvPr/>
        </p:nvSpPr>
        <p:spPr>
          <a:xfrm>
            <a:off x="6235132" y="797338"/>
            <a:ext cx="1624808" cy="5263324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Flowchart: Off-page Connector 33">
            <a:extLst>
              <a:ext uri="{FF2B5EF4-FFF2-40B4-BE49-F238E27FC236}">
                <a16:creationId xmlns:a16="http://schemas.microsoft.com/office/drawing/2014/main" id="{99C7F45B-1283-DCAC-75EC-C76AAB6DEA31}"/>
              </a:ext>
            </a:extLst>
          </p:cNvPr>
          <p:cNvSpPr/>
          <p:nvPr/>
        </p:nvSpPr>
        <p:spPr>
          <a:xfrm>
            <a:off x="7962521" y="797338"/>
            <a:ext cx="1624808" cy="5263324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Flowchart: Off-page Connector 34">
            <a:extLst>
              <a:ext uri="{FF2B5EF4-FFF2-40B4-BE49-F238E27FC236}">
                <a16:creationId xmlns:a16="http://schemas.microsoft.com/office/drawing/2014/main" id="{735443B7-1E6E-5C0F-B3F2-18B44109497A}"/>
              </a:ext>
            </a:extLst>
          </p:cNvPr>
          <p:cNvSpPr/>
          <p:nvPr/>
        </p:nvSpPr>
        <p:spPr>
          <a:xfrm>
            <a:off x="9724103" y="797338"/>
            <a:ext cx="1624808" cy="5263324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FB0C1D-5737-23C6-BDFF-89DE0872DCE9}"/>
              </a:ext>
            </a:extLst>
          </p:cNvPr>
          <p:cNvSpPr txBox="1"/>
          <p:nvPr/>
        </p:nvSpPr>
        <p:spPr>
          <a:xfrm>
            <a:off x="2997147" y="1489391"/>
            <a:ext cx="1264970" cy="413978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600" dirty="0"/>
              <a:t>PhonePe's main revenue still comes from digital payments, highlighting its struggle to profit from newer services like insurance, credit, and stockbroking.</a:t>
            </a:r>
            <a:endParaRPr lang="en-IN" sz="1600" b="0" i="0" dirty="0"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76EA3A-FF36-CDB5-2370-BDA9D85D90C3}"/>
              </a:ext>
            </a:extLst>
          </p:cNvPr>
          <p:cNvSpPr txBox="1"/>
          <p:nvPr/>
        </p:nvSpPr>
        <p:spPr>
          <a:xfrm>
            <a:off x="4708804" y="1486841"/>
            <a:ext cx="1303245" cy="329320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/>
              <a:t>In November 2021, PhonePe executed a ₹135 crore ESOP buyback, benefiting 75% of employees with over a year of service.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CAFE42-66FD-AE8D-2C98-DC8C37E4B1EB}"/>
              </a:ext>
            </a:extLst>
          </p:cNvPr>
          <p:cNvSpPr txBox="1"/>
          <p:nvPr/>
        </p:nvSpPr>
        <p:spPr>
          <a:xfrm>
            <a:off x="8040021" y="1557332"/>
            <a:ext cx="1583302" cy="258532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The company's digital nature suggests a lower carbon footprint compared to traditional banking operations.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C5F955-9FE5-C936-7F45-80376AD1EB7E}"/>
              </a:ext>
            </a:extLst>
          </p:cNvPr>
          <p:cNvSpPr txBox="1"/>
          <p:nvPr/>
        </p:nvSpPr>
        <p:spPr>
          <a:xfrm>
            <a:off x="9903284" y="1544013"/>
            <a:ext cx="1266446" cy="35394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1600" dirty="0"/>
              <a:t>PhonePe faced legal issues in 2017 when ICICI Bank blocked its transactions over UPI compliance concerns, but the matter was later resolved.</a:t>
            </a:r>
            <a:endParaRPr lang="en-IN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9FC031-1C7A-162A-5967-CD49C4F11481}"/>
              </a:ext>
            </a:extLst>
          </p:cNvPr>
          <p:cNvSpPr txBox="1"/>
          <p:nvPr/>
        </p:nvSpPr>
        <p:spPr>
          <a:xfrm>
            <a:off x="4407324" y="1041331"/>
            <a:ext cx="18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SOCIAL</a:t>
            </a:r>
          </a:p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877E22-FD05-F7A7-8D9F-EB64F914CC46}"/>
              </a:ext>
            </a:extLst>
          </p:cNvPr>
          <p:cNvSpPr txBox="1"/>
          <p:nvPr/>
        </p:nvSpPr>
        <p:spPr>
          <a:xfrm>
            <a:off x="6319832" y="1033053"/>
            <a:ext cx="1505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TECHNOLOGICAL</a:t>
            </a:r>
          </a:p>
          <a:p>
            <a:pPr algn="ctr"/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EEFEE7-C667-5B03-8371-9249350C0706}"/>
              </a:ext>
            </a:extLst>
          </p:cNvPr>
          <p:cNvSpPr txBox="1"/>
          <p:nvPr/>
        </p:nvSpPr>
        <p:spPr>
          <a:xfrm>
            <a:off x="7979322" y="1009478"/>
            <a:ext cx="1644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ENVIRONMENTAL</a:t>
            </a:r>
          </a:p>
          <a:p>
            <a:pPr algn="ctr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857077-D611-BC8C-DC67-D34EBBF5FD0A}"/>
              </a:ext>
            </a:extLst>
          </p:cNvPr>
          <p:cNvSpPr txBox="1"/>
          <p:nvPr/>
        </p:nvSpPr>
        <p:spPr>
          <a:xfrm>
            <a:off x="9587329" y="1014430"/>
            <a:ext cx="18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LEGAL</a:t>
            </a:r>
          </a:p>
          <a:p>
            <a:pPr algn="ctr"/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CA718E5-3AD4-4562-5142-AC6AEA84D72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394148" y="1529603"/>
            <a:ext cx="142255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PhonePe uses AI and data analytics to personalize services, suggest financial products, and prevent fraud.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25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07533-540E-52E3-4D71-106C9A888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853CD-5E5C-7D1E-CA1F-7D40229AD463}"/>
              </a:ext>
            </a:extLst>
          </p:cNvPr>
          <p:cNvSpPr txBox="1"/>
          <p:nvPr/>
        </p:nvSpPr>
        <p:spPr>
          <a:xfrm>
            <a:off x="127819" y="259552"/>
            <a:ext cx="1125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PORTERS FIVE FORCES </a:t>
            </a:r>
            <a:endParaRPr lang="en-IN" sz="2800" b="1" u="sng" dirty="0">
              <a:solidFill>
                <a:srgbClr val="7221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0A702-E8E0-0268-34B5-AB7AE7AD6F64}"/>
              </a:ext>
            </a:extLst>
          </p:cNvPr>
          <p:cNvSpPr txBox="1"/>
          <p:nvPr/>
        </p:nvSpPr>
        <p:spPr>
          <a:xfrm>
            <a:off x="7818914" y="3797319"/>
            <a:ext cx="4097122" cy="1754326"/>
          </a:xfrm>
          <a:prstGeom prst="rect">
            <a:avLst/>
          </a:prstGeom>
          <a:noFill/>
          <a:ln>
            <a:solidFill>
              <a:srgbClr val="7221A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Peers with stronger user lock-in (ecosystem services, rewards, ease of use) are less vulnerable.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PhonePe’s cross-sell of mutual funds, insurance, and gold increases stickiness.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998061-554A-F5E0-F828-9131A25F5B7B}"/>
              </a:ext>
            </a:extLst>
          </p:cNvPr>
          <p:cNvSpPr txBox="1"/>
          <p:nvPr/>
        </p:nvSpPr>
        <p:spPr>
          <a:xfrm>
            <a:off x="127819" y="4194610"/>
            <a:ext cx="3819148" cy="1754326"/>
          </a:xfrm>
          <a:prstGeom prst="rect">
            <a:avLst/>
          </a:prstGeom>
          <a:noFill/>
          <a:ln>
            <a:solidFill>
              <a:srgbClr val="7221AF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might shift to alternatives like cash, credit cards, or other apps.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Peers with more comprehensive ecosystems (e.g., PhonePe Switch or Paytm Mall) may reduce churn risk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2360CD-2679-33EE-77EB-7CD674BEDAFC}"/>
              </a:ext>
            </a:extLst>
          </p:cNvPr>
          <p:cNvCxnSpPr>
            <a:cxnSpLocks/>
          </p:cNvCxnSpPr>
          <p:nvPr/>
        </p:nvCxnSpPr>
        <p:spPr>
          <a:xfrm>
            <a:off x="616321" y="6336837"/>
            <a:ext cx="10857417" cy="0"/>
          </a:xfrm>
          <a:prstGeom prst="line">
            <a:avLst/>
          </a:prstGeom>
          <a:ln>
            <a:solidFill>
              <a:srgbClr val="5C27A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F75FDE-0000-73B6-C974-3ADD82BF6068}"/>
              </a:ext>
            </a:extLst>
          </p:cNvPr>
          <p:cNvSpPr txBox="1"/>
          <p:nvPr/>
        </p:nvSpPr>
        <p:spPr>
          <a:xfrm>
            <a:off x="540717" y="6459956"/>
            <a:ext cx="10451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: </a:t>
            </a:r>
            <a:r>
              <a:rPr lang="en-US" sz="1000" dirty="0">
                <a:hlinkClick r:id="rId3"/>
              </a:rPr>
              <a:t>https://www.phonepe.com/press/annual-report/PhonePe-Annual-Report-FY-23-24.pdf</a:t>
            </a:r>
            <a:r>
              <a:rPr lang="en-US" sz="1000" dirty="0"/>
              <a:t> </a:t>
            </a:r>
            <a:endParaRPr lang="en-IN" sz="1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36D7EB-542C-8A0D-F124-E25E0384D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3304590"/>
              </p:ext>
            </p:extLst>
          </p:nvPr>
        </p:nvGraphicFramePr>
        <p:xfrm>
          <a:off x="2871020" y="1539433"/>
          <a:ext cx="5791084" cy="4163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BE3C5057-3420-1D92-C2AE-2EC3AC2B37A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306354" y="119871"/>
            <a:ext cx="59552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Established players with strong brand/scale less vulnerable to new competition like </a:t>
            </a:r>
            <a:r>
              <a:rPr lang="en-US" altLang="en-US" dirty="0" err="1"/>
              <a:t>PayTm</a:t>
            </a:r>
            <a:r>
              <a:rPr lang="en-US" altLang="en-US" dirty="0"/>
              <a:t>, PhonePe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Strong brand &amp; regulatory standing reduce new entrant risk.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FDC6E-4BC3-247F-DF17-6830A28272BF}"/>
              </a:ext>
            </a:extLst>
          </p:cNvPr>
          <p:cNvSpPr txBox="1"/>
          <p:nvPr/>
        </p:nvSpPr>
        <p:spPr>
          <a:xfrm>
            <a:off x="7818914" y="1686222"/>
            <a:ext cx="4198968" cy="1754326"/>
          </a:xfrm>
          <a:prstGeom prst="rect">
            <a:avLst/>
          </a:prstGeom>
          <a:noFill/>
          <a:ln>
            <a:solidFill>
              <a:srgbClr val="7221AF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Reliance on strong supplier ties (banks, payment gateways, data providers) offers a competitive advantage.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Exclusive integrations with key suppliers provide strategic edge (e.g., Google Pay &amp; Apple).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1D7A2-3441-E231-2BBA-B866083D0FA5}"/>
              </a:ext>
            </a:extLst>
          </p:cNvPr>
          <p:cNvSpPr txBox="1"/>
          <p:nvPr/>
        </p:nvSpPr>
        <p:spPr>
          <a:xfrm>
            <a:off x="271570" y="1560546"/>
            <a:ext cx="3258708" cy="1200329"/>
          </a:xfrm>
          <a:prstGeom prst="rect">
            <a:avLst/>
          </a:prstGeom>
          <a:noFill/>
          <a:ln>
            <a:solidFill>
              <a:srgbClr val="5F2AA6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competitive landscape: Players like PhonePe, </a:t>
            </a:r>
            <a:r>
              <a:rPr lang="en-US" dirty="0" err="1"/>
              <a:t>GPay</a:t>
            </a:r>
            <a:r>
              <a:rPr lang="en-US" dirty="0"/>
              <a:t>, and Paytm battle for market share and user loyalty.</a:t>
            </a:r>
          </a:p>
        </p:txBody>
      </p:sp>
    </p:spTree>
    <p:extLst>
      <p:ext uri="{BB962C8B-B14F-4D97-AF65-F5344CB8AC3E}">
        <p14:creationId xmlns:p14="http://schemas.microsoft.com/office/powerpoint/2010/main" val="2784826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7B58E-3A44-AB42-AF78-CB9B1BF8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029F6-A7EE-C968-5D31-FB235C16447C}"/>
              </a:ext>
            </a:extLst>
          </p:cNvPr>
          <p:cNvSpPr txBox="1"/>
          <p:nvPr/>
        </p:nvSpPr>
        <p:spPr>
          <a:xfrm>
            <a:off x="560439" y="194751"/>
            <a:ext cx="1125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7221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PERFORMANCE</a:t>
            </a:r>
            <a:endParaRPr lang="en-IN" sz="2800" b="1" u="sng" dirty="0">
              <a:solidFill>
                <a:srgbClr val="7221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71DD56-F48C-B031-4816-06CFF2B1E9A6}"/>
              </a:ext>
            </a:extLst>
          </p:cNvPr>
          <p:cNvCxnSpPr>
            <a:cxnSpLocks/>
          </p:cNvCxnSpPr>
          <p:nvPr/>
        </p:nvCxnSpPr>
        <p:spPr>
          <a:xfrm>
            <a:off x="560439" y="6286920"/>
            <a:ext cx="10464481" cy="0"/>
          </a:xfrm>
          <a:prstGeom prst="line">
            <a:avLst/>
          </a:prstGeom>
          <a:ln w="28575">
            <a:solidFill>
              <a:srgbClr val="5C27A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E7EEEC-A7B4-6E1C-2069-FBCE8F96FB50}"/>
              </a:ext>
            </a:extLst>
          </p:cNvPr>
          <p:cNvSpPr txBox="1"/>
          <p:nvPr/>
        </p:nvSpPr>
        <p:spPr>
          <a:xfrm>
            <a:off x="560439" y="6378990"/>
            <a:ext cx="10451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</a:t>
            </a:r>
            <a:r>
              <a:rPr lang="en-US" sz="1000" dirty="0">
                <a:hlinkClick r:id="rId2"/>
              </a:rPr>
              <a:t>https://www.phonepe.com/press/annual-report/PhonePe-Annual-Report-FY-23-24.pdf</a:t>
            </a:r>
            <a:r>
              <a:rPr lang="en-US" sz="1000" dirty="0"/>
              <a:t>, </a:t>
            </a:r>
            <a:r>
              <a:rPr lang="en-US" sz="1000" dirty="0">
                <a:hlinkClick r:id="rId3"/>
              </a:rPr>
              <a:t>https://www.npci.org.in/what-we-do/upi/upi-ecosystem-statistics</a:t>
            </a:r>
            <a:r>
              <a:rPr lang="en-US" sz="1000" dirty="0"/>
              <a:t> </a:t>
            </a:r>
            <a:endParaRPr lang="en-IN" sz="1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B3BDD81-0B6D-30D1-2C05-0C0B8207C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110586"/>
              </p:ext>
            </p:extLst>
          </p:nvPr>
        </p:nvGraphicFramePr>
        <p:xfrm>
          <a:off x="1143647" y="854291"/>
          <a:ext cx="4119164" cy="2351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03431BB-DC55-853C-29D0-C5575E2F07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339108"/>
              </p:ext>
            </p:extLst>
          </p:nvPr>
        </p:nvGraphicFramePr>
        <p:xfrm>
          <a:off x="934807" y="3342193"/>
          <a:ext cx="4849993" cy="2765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891C6E0-4738-0705-7195-1E1E21FB0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563600"/>
              </p:ext>
            </p:extLst>
          </p:nvPr>
        </p:nvGraphicFramePr>
        <p:xfrm>
          <a:off x="6189408" y="663676"/>
          <a:ext cx="4702370" cy="276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8D4D9C8-F6C4-7453-04CF-CF7B34D14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866240"/>
              </p:ext>
            </p:extLst>
          </p:nvPr>
        </p:nvGraphicFramePr>
        <p:xfrm>
          <a:off x="6516547" y="3484990"/>
          <a:ext cx="4418299" cy="2594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26782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1289</Words>
  <Application>Microsoft Office PowerPoint</Application>
  <PresentationFormat>Widescreen</PresentationFormat>
  <Paragraphs>155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PRECEDENT TRANSACTIONS RELATED TO FINTECH INDUSTRY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Manisha Mangwani</dc:creator>
  <cp:lastModifiedBy>Kunal Mangwani</cp:lastModifiedBy>
  <cp:revision>15</cp:revision>
  <dcterms:created xsi:type="dcterms:W3CDTF">2025-05-26T13:12:16Z</dcterms:created>
  <dcterms:modified xsi:type="dcterms:W3CDTF">2025-05-27T11:58:26Z</dcterms:modified>
</cp:coreProperties>
</file>